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6" r:id="rId3"/>
    <p:sldMasterId id="2147483714" r:id="rId4"/>
    <p:sldMasterId id="2147483732" r:id="rId5"/>
    <p:sldMasterId id="2147483744" r:id="rId6"/>
    <p:sldMasterId id="2147483758" r:id="rId7"/>
    <p:sldMasterId id="2147483786" r:id="rId8"/>
    <p:sldMasterId id="2147483800" r:id="rId9"/>
    <p:sldMasterId id="2147483812" r:id="rId10"/>
    <p:sldMasterId id="2147483825" r:id="rId11"/>
    <p:sldMasterId id="2147483853" r:id="rId12"/>
    <p:sldMasterId id="2147483896" r:id="rId13"/>
    <p:sldMasterId id="2147483908" r:id="rId14"/>
    <p:sldMasterId id="2147483923" r:id="rId15"/>
  </p:sldMasterIdLst>
  <p:sldIdLst>
    <p:sldId id="889" r:id="rId16"/>
    <p:sldId id="862" r:id="rId17"/>
    <p:sldId id="863" r:id="rId18"/>
    <p:sldId id="258" r:id="rId19"/>
    <p:sldId id="859" r:id="rId20"/>
    <p:sldId id="259" r:id="rId21"/>
    <p:sldId id="366" r:id="rId22"/>
    <p:sldId id="367" r:id="rId23"/>
    <p:sldId id="376" r:id="rId24"/>
    <p:sldId id="260" r:id="rId25"/>
    <p:sldId id="264" r:id="rId26"/>
    <p:sldId id="261" r:id="rId27"/>
    <p:sldId id="272" r:id="rId28"/>
    <p:sldId id="273" r:id="rId29"/>
    <p:sldId id="274" r:id="rId30"/>
    <p:sldId id="592" r:id="rId31"/>
    <p:sldId id="860" r:id="rId32"/>
    <p:sldId id="266" r:id="rId33"/>
    <p:sldId id="268" r:id="rId34"/>
    <p:sldId id="269" r:id="rId35"/>
    <p:sldId id="270" r:id="rId36"/>
    <p:sldId id="271" r:id="rId37"/>
    <p:sldId id="864" r:id="rId38"/>
    <p:sldId id="256" r:id="rId39"/>
    <p:sldId id="263" r:id="rId40"/>
    <p:sldId id="262" r:id="rId41"/>
    <p:sldId id="265" r:id="rId42"/>
    <p:sldId id="278" r:id="rId43"/>
    <p:sldId id="279" r:id="rId44"/>
    <p:sldId id="280" r:id="rId45"/>
    <p:sldId id="281" r:id="rId46"/>
    <p:sldId id="275" r:id="rId47"/>
    <p:sldId id="276" r:id="rId48"/>
    <p:sldId id="865" r:id="rId49"/>
    <p:sldId id="849" r:id="rId50"/>
    <p:sldId id="866" r:id="rId51"/>
    <p:sldId id="959" r:id="rId52"/>
    <p:sldId id="900" r:id="rId53"/>
    <p:sldId id="901" r:id="rId54"/>
    <p:sldId id="892" r:id="rId55"/>
    <p:sldId id="890" r:id="rId56"/>
    <p:sldId id="310" r:id="rId57"/>
    <p:sldId id="566" r:id="rId58"/>
    <p:sldId id="891" r:id="rId59"/>
    <p:sldId id="867" r:id="rId60"/>
    <p:sldId id="868" r:id="rId61"/>
    <p:sldId id="869" r:id="rId62"/>
    <p:sldId id="893" r:id="rId63"/>
    <p:sldId id="902" r:id="rId64"/>
    <p:sldId id="894" r:id="rId65"/>
    <p:sldId id="895" r:id="rId66"/>
    <p:sldId id="344" r:id="rId67"/>
    <p:sldId id="932" r:id="rId68"/>
    <p:sldId id="377" r:id="rId69"/>
    <p:sldId id="378" r:id="rId70"/>
    <p:sldId id="379" r:id="rId71"/>
    <p:sldId id="381" r:id="rId72"/>
    <p:sldId id="380" r:id="rId73"/>
    <p:sldId id="382" r:id="rId74"/>
    <p:sldId id="383" r:id="rId75"/>
    <p:sldId id="384" r:id="rId76"/>
    <p:sldId id="927" r:id="rId77"/>
    <p:sldId id="267" r:id="rId78"/>
    <p:sldId id="257" r:id="rId79"/>
    <p:sldId id="905" r:id="rId80"/>
    <p:sldId id="906" r:id="rId81"/>
    <p:sldId id="907" r:id="rId82"/>
    <p:sldId id="908" r:id="rId83"/>
    <p:sldId id="909" r:id="rId84"/>
    <p:sldId id="910" r:id="rId85"/>
    <p:sldId id="911" r:id="rId86"/>
    <p:sldId id="912" r:id="rId87"/>
    <p:sldId id="913" r:id="rId88"/>
    <p:sldId id="914" r:id="rId89"/>
    <p:sldId id="915" r:id="rId90"/>
    <p:sldId id="916" r:id="rId91"/>
    <p:sldId id="928" r:id="rId92"/>
    <p:sldId id="917" r:id="rId93"/>
    <p:sldId id="918" r:id="rId94"/>
    <p:sldId id="929" r:id="rId95"/>
    <p:sldId id="919" r:id="rId96"/>
    <p:sldId id="920" r:id="rId97"/>
    <p:sldId id="921" r:id="rId98"/>
    <p:sldId id="930" r:id="rId99"/>
    <p:sldId id="964" r:id="rId100"/>
    <p:sldId id="922" r:id="rId101"/>
    <p:sldId id="931" r:id="rId102"/>
    <p:sldId id="923" r:id="rId103"/>
    <p:sldId id="277" r:id="rId104"/>
    <p:sldId id="924" r:id="rId105"/>
    <p:sldId id="925" r:id="rId106"/>
    <p:sldId id="926" r:id="rId107"/>
    <p:sldId id="933" r:id="rId108"/>
    <p:sldId id="934" r:id="rId109"/>
    <p:sldId id="374" r:id="rId110"/>
    <p:sldId id="375" r:id="rId111"/>
    <p:sldId id="282" r:id="rId112"/>
    <p:sldId id="283" r:id="rId113"/>
    <p:sldId id="360" r:id="rId114"/>
    <p:sldId id="938" r:id="rId115"/>
    <p:sldId id="357" r:id="rId116"/>
    <p:sldId id="939" r:id="rId117"/>
    <p:sldId id="284" r:id="rId118"/>
    <p:sldId id="285" r:id="rId119"/>
    <p:sldId id="940" r:id="rId120"/>
    <p:sldId id="286" r:id="rId121"/>
    <p:sldId id="287" r:id="rId122"/>
    <p:sldId id="941" r:id="rId123"/>
    <p:sldId id="942" r:id="rId124"/>
    <p:sldId id="943" r:id="rId125"/>
    <p:sldId id="944" r:id="rId126"/>
    <p:sldId id="945" r:id="rId127"/>
    <p:sldId id="946" r:id="rId128"/>
    <p:sldId id="935" r:id="rId129"/>
    <p:sldId id="958" r:id="rId130"/>
    <p:sldId id="957" r:id="rId131"/>
    <p:sldId id="405" r:id="rId132"/>
    <p:sldId id="407" r:id="rId133"/>
    <p:sldId id="948" r:id="rId134"/>
    <p:sldId id="960" r:id="rId135"/>
    <p:sldId id="961" r:id="rId136"/>
    <p:sldId id="962" r:id="rId137"/>
    <p:sldId id="963" r:id="rId138"/>
    <p:sldId id="298" r:id="rId139"/>
    <p:sldId id="303" r:id="rId140"/>
    <p:sldId id="888" r:id="rId141"/>
    <p:sldId id="356"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6" d="100"/>
          <a:sy n="46" d="100"/>
        </p:scale>
        <p:origin x="957" y="2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0A25-81E9-887C-8FF1-33F87D8B6C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DC2ED4-3A76-F14E-3038-65F5B620B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3A4CA-A3DC-9EC8-F479-028422BD12F1}"/>
              </a:ext>
            </a:extLst>
          </p:cNvPr>
          <p:cNvSpPr>
            <a:spLocks noGrp="1"/>
          </p:cNvSpPr>
          <p:nvPr>
            <p:ph type="dt" sz="half" idx="10"/>
          </p:nvPr>
        </p:nvSpPr>
        <p:spPr/>
        <p:txBody>
          <a:bodyPr/>
          <a:lstStyle/>
          <a:p>
            <a:fld id="{5EE50173-D51D-4A89-BE99-59C9DAC50318}" type="datetimeFigureOut">
              <a:rPr lang="en-US" smtClean="0"/>
              <a:t>2/5/2024</a:t>
            </a:fld>
            <a:endParaRPr lang="en-US"/>
          </a:p>
        </p:txBody>
      </p:sp>
      <p:sp>
        <p:nvSpPr>
          <p:cNvPr id="5" name="Footer Placeholder 4">
            <a:extLst>
              <a:ext uri="{FF2B5EF4-FFF2-40B4-BE49-F238E27FC236}">
                <a16:creationId xmlns:a16="http://schemas.microsoft.com/office/drawing/2014/main" id="{F22FE2BF-061C-4267-CC38-28672EF59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7B56E-5988-35EB-EE8D-EC50C05155E3}"/>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893393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B975-66FE-39EC-5C43-84FA6F701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296893-129B-ECD3-01AA-458CFACFC2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3BC7D-89A2-82B2-365C-903A58DA4066}"/>
              </a:ext>
            </a:extLst>
          </p:cNvPr>
          <p:cNvSpPr>
            <a:spLocks noGrp="1"/>
          </p:cNvSpPr>
          <p:nvPr>
            <p:ph type="dt" sz="half" idx="10"/>
          </p:nvPr>
        </p:nvSpPr>
        <p:spPr/>
        <p:txBody>
          <a:bodyPr/>
          <a:lstStyle/>
          <a:p>
            <a:fld id="{5EE50173-D51D-4A89-BE99-59C9DAC50318}" type="datetimeFigureOut">
              <a:rPr lang="en-US" smtClean="0"/>
              <a:t>2/5/2024</a:t>
            </a:fld>
            <a:endParaRPr lang="en-US"/>
          </a:p>
        </p:txBody>
      </p:sp>
      <p:sp>
        <p:nvSpPr>
          <p:cNvPr id="5" name="Footer Placeholder 4">
            <a:extLst>
              <a:ext uri="{FF2B5EF4-FFF2-40B4-BE49-F238E27FC236}">
                <a16:creationId xmlns:a16="http://schemas.microsoft.com/office/drawing/2014/main" id="{EF430934-3EBB-B268-38DC-A736CA363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E525F-6FE0-3F5B-4DE1-32338CF6680B}"/>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3423563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9F8C0C2F-4902-4576-B651-B7D88E70ABF6}" type="datetimeFigureOut">
              <a:rPr lang="en-US" smtClean="0"/>
              <a:pPr>
                <a:defRPr/>
              </a:pPr>
              <a:t>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8FFE40-C31C-4B99-878C-E7CAC8AD0716}" type="slidenum">
              <a:rPr lang="en-US" smtClean="0"/>
              <a:pPr>
                <a:defRPr/>
              </a:pPr>
              <a:t>‹#›</a:t>
            </a:fld>
            <a:endParaRPr lang="en-US"/>
          </a:p>
        </p:txBody>
      </p:sp>
    </p:spTree>
    <p:extLst>
      <p:ext uri="{BB962C8B-B14F-4D97-AF65-F5344CB8AC3E}">
        <p14:creationId xmlns:p14="http://schemas.microsoft.com/office/powerpoint/2010/main" val="37849266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5800458-8F31-4C0D-ADAA-9E372237761D}" type="datetimeFigureOut">
              <a:rPr lang="en-US" smtClean="0"/>
              <a:pPr>
                <a:defRPr/>
              </a:pPr>
              <a:t>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4C65DC-2A33-4A92-A556-C960A7A79DB4}" type="slidenum">
              <a:rPr lang="en-US" smtClean="0"/>
              <a:pPr>
                <a:defRPr/>
              </a:pPr>
              <a:t>‹#›</a:t>
            </a:fld>
            <a:endParaRPr lang="en-US"/>
          </a:p>
        </p:txBody>
      </p:sp>
    </p:spTree>
    <p:extLst>
      <p:ext uri="{BB962C8B-B14F-4D97-AF65-F5344CB8AC3E}">
        <p14:creationId xmlns:p14="http://schemas.microsoft.com/office/powerpoint/2010/main" val="18783765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6999-F28C-46BD-91B6-ACFEC37D373B}" type="datetimeFigureOut">
              <a:rPr lang="en-US" smtClean="0"/>
              <a:pPr>
                <a:defRPr/>
              </a:pPr>
              <a:t>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EEFB275-C6F3-4AC4-98C5-AC2EE7596C34}" type="slidenum">
              <a:rPr lang="en-US" smtClean="0"/>
              <a:pPr>
                <a:defRPr/>
              </a:pPr>
              <a:t>‹#›</a:t>
            </a:fld>
            <a:endParaRPr lang="en-US"/>
          </a:p>
        </p:txBody>
      </p:sp>
    </p:spTree>
    <p:extLst>
      <p:ext uri="{BB962C8B-B14F-4D97-AF65-F5344CB8AC3E}">
        <p14:creationId xmlns:p14="http://schemas.microsoft.com/office/powerpoint/2010/main" val="3562302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6840EB6-55E9-4FFC-AE11-E807A12255AB}" type="datetimeFigureOut">
              <a:rPr lang="en-US" smtClean="0"/>
              <a:pPr>
                <a:defRPr/>
              </a:pPr>
              <a:t>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E941F4-0BFE-49C1-A032-63EBCF1356A5}" type="slidenum">
              <a:rPr lang="en-US" smtClean="0"/>
              <a:pPr>
                <a:defRPr/>
              </a:pPr>
              <a:t>‹#›</a:t>
            </a:fld>
            <a:endParaRPr lang="en-US"/>
          </a:p>
        </p:txBody>
      </p:sp>
    </p:spTree>
    <p:extLst>
      <p:ext uri="{BB962C8B-B14F-4D97-AF65-F5344CB8AC3E}">
        <p14:creationId xmlns:p14="http://schemas.microsoft.com/office/powerpoint/2010/main" val="29244922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4E7E462-C595-49BE-99A8-6BA9C56DA490}" type="datetimeFigureOut">
              <a:rPr lang="en-US" smtClean="0"/>
              <a:pPr>
                <a:defRPr/>
              </a:pPr>
              <a:t>2/5/2024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E03D53-949E-4BF6-B708-12EC830C68FD}" type="slidenum">
              <a:rPr lang="en-US" smtClean="0"/>
              <a:pPr>
                <a:defRPr/>
              </a:pPr>
              <a:t>‹#›</a:t>
            </a:fld>
            <a:endParaRPr lang="en-US"/>
          </a:p>
        </p:txBody>
      </p:sp>
    </p:spTree>
    <p:extLst>
      <p:ext uri="{BB962C8B-B14F-4D97-AF65-F5344CB8AC3E}">
        <p14:creationId xmlns:p14="http://schemas.microsoft.com/office/powerpoint/2010/main" val="30950849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AA84BF4-1FB2-45D8-B0AE-FC81F332BAB8}" type="datetimeFigureOut">
              <a:rPr lang="en-US" smtClean="0"/>
              <a:pPr>
                <a:defRPr/>
              </a:pPr>
              <a:t>2/5/2024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B925070-6D1D-44BE-9E69-86CE0AB3FC7A}" type="slidenum">
              <a:rPr lang="en-US" smtClean="0"/>
              <a:pPr>
                <a:defRPr/>
              </a:pPr>
              <a:t>‹#›</a:t>
            </a:fld>
            <a:endParaRPr lang="en-US"/>
          </a:p>
        </p:txBody>
      </p:sp>
    </p:spTree>
    <p:extLst>
      <p:ext uri="{BB962C8B-B14F-4D97-AF65-F5344CB8AC3E}">
        <p14:creationId xmlns:p14="http://schemas.microsoft.com/office/powerpoint/2010/main" val="24383408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05C99F7-CB6E-45A9-8EA0-98C252E0E1A6}" type="datetimeFigureOut">
              <a:rPr lang="en-US" smtClean="0"/>
              <a:pPr>
                <a:defRPr/>
              </a:pPr>
              <a:t>2/5/2024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CDC9CAC-9333-4D79-9535-BDA15FF8BC47}" type="slidenum">
              <a:rPr lang="en-US" smtClean="0"/>
              <a:pPr>
                <a:defRPr/>
              </a:pPr>
              <a:t>‹#›</a:t>
            </a:fld>
            <a:endParaRPr lang="en-US"/>
          </a:p>
        </p:txBody>
      </p:sp>
    </p:spTree>
    <p:extLst>
      <p:ext uri="{BB962C8B-B14F-4D97-AF65-F5344CB8AC3E}">
        <p14:creationId xmlns:p14="http://schemas.microsoft.com/office/powerpoint/2010/main" val="18813238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21D968B-D60A-4FA2-B13E-A12508002776}" type="datetimeFigureOut">
              <a:rPr lang="en-US" smtClean="0"/>
              <a:pPr>
                <a:defRPr/>
              </a:pPr>
              <a:t>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DA1A016-7411-497B-ABE0-240C01279FBB}" type="slidenum">
              <a:rPr lang="en-US" smtClean="0"/>
              <a:pPr>
                <a:defRPr/>
              </a:pPr>
              <a:t>‹#›</a:t>
            </a:fld>
            <a:endParaRPr lang="en-US"/>
          </a:p>
        </p:txBody>
      </p:sp>
    </p:spTree>
    <p:extLst>
      <p:ext uri="{BB962C8B-B14F-4D97-AF65-F5344CB8AC3E}">
        <p14:creationId xmlns:p14="http://schemas.microsoft.com/office/powerpoint/2010/main" val="33619705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5940150-C77E-4702-912E-2EE805F64538}" type="datetimeFigureOut">
              <a:rPr lang="en-US" smtClean="0"/>
              <a:pPr>
                <a:defRPr/>
              </a:pPr>
              <a:t>2/5/2024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C9AB5E-1222-4DDF-9E0A-B2ADF009BFFB}" type="slidenum">
              <a:rPr lang="en-US" smtClean="0"/>
              <a:pPr>
                <a:defRPr/>
              </a:pPr>
              <a:t>‹#›</a:t>
            </a:fld>
            <a:endParaRPr lang="en-US"/>
          </a:p>
        </p:txBody>
      </p:sp>
    </p:spTree>
    <p:extLst>
      <p:ext uri="{BB962C8B-B14F-4D97-AF65-F5344CB8AC3E}">
        <p14:creationId xmlns:p14="http://schemas.microsoft.com/office/powerpoint/2010/main" val="15682359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C140A8-64B7-428D-8A48-4BB63505BBEF}" type="datetimeFigureOut">
              <a:rPr lang="en-US" smtClean="0"/>
              <a:pPr>
                <a:defRPr/>
              </a:pPr>
              <a:t>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0D88E8-8FD9-41AF-8214-0DCAA8783C47}" type="slidenum">
              <a:rPr lang="en-US" smtClean="0"/>
              <a:pPr>
                <a:defRPr/>
              </a:pPr>
              <a:t>‹#›</a:t>
            </a:fld>
            <a:endParaRPr lang="en-US"/>
          </a:p>
        </p:txBody>
      </p:sp>
    </p:spTree>
    <p:extLst>
      <p:ext uri="{BB962C8B-B14F-4D97-AF65-F5344CB8AC3E}">
        <p14:creationId xmlns:p14="http://schemas.microsoft.com/office/powerpoint/2010/main" val="3154575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14C8CE-78DA-5758-CBA9-D7D5F54A87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C19411-3955-FBEA-62B1-2069E0A1A8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C1E1F-BF48-9324-9683-D5CE69562263}"/>
              </a:ext>
            </a:extLst>
          </p:cNvPr>
          <p:cNvSpPr>
            <a:spLocks noGrp="1"/>
          </p:cNvSpPr>
          <p:nvPr>
            <p:ph type="dt" sz="half" idx="10"/>
          </p:nvPr>
        </p:nvSpPr>
        <p:spPr/>
        <p:txBody>
          <a:bodyPr/>
          <a:lstStyle/>
          <a:p>
            <a:fld id="{5EE50173-D51D-4A89-BE99-59C9DAC50318}" type="datetimeFigureOut">
              <a:rPr lang="en-US" smtClean="0"/>
              <a:t>2/5/2024</a:t>
            </a:fld>
            <a:endParaRPr lang="en-US"/>
          </a:p>
        </p:txBody>
      </p:sp>
      <p:sp>
        <p:nvSpPr>
          <p:cNvPr id="5" name="Footer Placeholder 4">
            <a:extLst>
              <a:ext uri="{FF2B5EF4-FFF2-40B4-BE49-F238E27FC236}">
                <a16:creationId xmlns:a16="http://schemas.microsoft.com/office/drawing/2014/main" id="{7A8CB757-4559-7D65-795D-04F189509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C1C649-4A78-B891-BEB6-E29AFD3C41D2}"/>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24197663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2D845A1-2AAA-4A0F-864F-EBBA5E1C84FC}" type="datetimeFigureOut">
              <a:rPr lang="en-US" smtClean="0"/>
              <a:pPr>
                <a:defRPr/>
              </a:pPr>
              <a:t>2/5/2024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13068F-AE64-4258-8C2F-97D0754806B7}" type="slidenum">
              <a:rPr lang="en-US" smtClean="0"/>
              <a:pPr>
                <a:defRPr/>
              </a:pPr>
              <a:t>‹#›</a:t>
            </a:fld>
            <a:endParaRPr lang="en-US"/>
          </a:p>
        </p:txBody>
      </p:sp>
    </p:spTree>
    <p:extLst>
      <p:ext uri="{BB962C8B-B14F-4D97-AF65-F5344CB8AC3E}">
        <p14:creationId xmlns:p14="http://schemas.microsoft.com/office/powerpoint/2010/main" val="31148714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6"/>
            <a:ext cx="10972800" cy="1139825"/>
          </a:xfrm>
        </p:spPr>
        <p:txBody>
          <a:bodyPr/>
          <a:lstStyle/>
          <a:p>
            <a:r>
              <a:rPr lang="en-US"/>
              <a:t>Click to edit Master title style</a:t>
            </a:r>
            <a:endParaRPr lang="fa-IR"/>
          </a:p>
        </p:txBody>
      </p:sp>
      <p:sp>
        <p:nvSpPr>
          <p:cNvPr id="3" name="Chart Placeholder 2"/>
          <p:cNvSpPr>
            <a:spLocks noGrp="1"/>
          </p:cNvSpPr>
          <p:nvPr>
            <p:ph type="chart" idx="1"/>
          </p:nvPr>
        </p:nvSpPr>
        <p:spPr>
          <a:xfrm>
            <a:off x="609600" y="1600203"/>
            <a:ext cx="10972800" cy="4530725"/>
          </a:xfrm>
        </p:spPr>
        <p:txBody>
          <a:bodyPr rtlCol="0">
            <a:normAutofit/>
          </a:bodyPr>
          <a:lstStyle/>
          <a:p>
            <a:pPr lvl="0"/>
            <a:endParaRPr lang="fa-IR" noProof="0"/>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243638"/>
            <a:ext cx="2844800" cy="457200"/>
          </a:xfrm>
        </p:spPr>
        <p:txBody>
          <a:bodyPr/>
          <a:lstStyle>
            <a:lvl1pPr>
              <a:defRPr smtClean="0"/>
            </a:lvl1pPr>
          </a:lstStyle>
          <a:p>
            <a:pPr>
              <a:defRPr/>
            </a:pPr>
            <a:fld id="{B3C49EBD-239A-4008-9198-D34D5BF25D0F}" type="slidenum">
              <a:rPr lang="en-US" smtClean="0"/>
              <a:pPr>
                <a:defRPr/>
              </a:pPr>
              <a:t>‹#›</a:t>
            </a:fld>
            <a:endParaRPr lang="en-US"/>
          </a:p>
        </p:txBody>
      </p:sp>
    </p:spTree>
    <p:extLst>
      <p:ext uri="{BB962C8B-B14F-4D97-AF65-F5344CB8AC3E}">
        <p14:creationId xmlns:p14="http://schemas.microsoft.com/office/powerpoint/2010/main" val="5254682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p:cNvSpPr>
            <a:spLocks noGrp="1" noChangeArrowheads="1"/>
          </p:cNvSpPr>
          <p:nvPr>
            <p:ph type="dt" sz="half" idx="10"/>
          </p:nvPr>
        </p:nvSpPr>
        <p:spPr/>
        <p:txBody>
          <a:bodyPr/>
          <a:lstStyle>
            <a:lvl1pPr>
              <a:defRPr/>
            </a:lvl1pPr>
          </a:lstStyle>
          <a:p>
            <a:pPr>
              <a:defRPr/>
            </a:pPr>
            <a:endParaRPr lang="en-US"/>
          </a:p>
        </p:txBody>
      </p:sp>
      <p:sp>
        <p:nvSpPr>
          <p:cNvPr id="6" name="Footer Placeholder 7"/>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a:defRPr smtClean="0"/>
            </a:lvl1pPr>
          </a:lstStyle>
          <a:p>
            <a:pPr>
              <a:defRPr/>
            </a:pPr>
            <a:fld id="{F85ADB96-6811-4577-992D-62E4F616FD66}" type="slidenum">
              <a:rPr lang="en-US" smtClean="0"/>
              <a:pPr>
                <a:defRPr/>
              </a:pPr>
              <a:t>‹#›</a:t>
            </a:fld>
            <a:endParaRPr lang="en-US"/>
          </a:p>
        </p:txBody>
      </p:sp>
    </p:spTree>
    <p:extLst>
      <p:ext uri="{BB962C8B-B14F-4D97-AF65-F5344CB8AC3E}">
        <p14:creationId xmlns:p14="http://schemas.microsoft.com/office/powerpoint/2010/main" val="27398790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765269"/>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9227583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4491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smtClean="0"/>
              <a:pPr/>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611874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smtClean="0"/>
              <a:pPr/>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5038379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smtClean="0"/>
              <a:pPr/>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185645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B02557A-7053-4340-A874-8AB926A8EDA1}" type="datetimeFigureOut">
              <a:rPr lang="en-US" smtClean="0"/>
              <a:pPr/>
              <a:t>2/5/2024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18876125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8537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B02557A-7053-4340-A874-8AB926A8EDA1}" type="datetimeFigureOut">
              <a:rPr lang="en-US" smtClean="0"/>
              <a:pPr/>
              <a:t>2/5/2024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EF9944-A4F6-4C59-AEBD-678D6480B8EA}"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1408259815"/>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4833484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9363566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8154333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2276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9349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8550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4749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8160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870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8993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8811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6089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9800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5254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0544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pPr lvl="0"/>
            <a:endParaRPr lang="fa-IR"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74080BB-CA8A-457E-ADDD-1C94C16E8847}" type="slidenum">
              <a:rPr lang="ar-SA">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0324188"/>
      </p:ext>
    </p:extLst>
  </p:cSld>
  <p:clrMapOvr>
    <a:masterClrMapping/>
  </p:clrMapOvr>
  <p:transition>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A71749-7CD4-44D2-ABDC-7BE2B970C67F}"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40012677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71749-7CD4-44D2-ABDC-7BE2B970C67F}"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23048708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A71749-7CD4-44D2-ABDC-7BE2B970C67F}"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41913125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A71749-7CD4-44D2-ABDC-7BE2B970C67F}"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2622446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0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A71749-7CD4-44D2-ABDC-7BE2B970C67F}" type="datetimeFigureOut">
              <a:rPr lang="en-US" smtClean="0"/>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22135646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A71749-7CD4-44D2-ABDC-7BE2B970C67F}" type="datetimeFigureOut">
              <a:rPr lang="en-US" smtClean="0"/>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15257955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71749-7CD4-44D2-ABDC-7BE2B970C67F}" type="datetimeFigureOut">
              <a:rPr lang="en-US" smtClean="0"/>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35583503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A71749-7CD4-44D2-ABDC-7BE2B970C67F}"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15650896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A71749-7CD4-44D2-ABDC-7BE2B970C67F}"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16545268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71749-7CD4-44D2-ABDC-7BE2B970C67F}"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12216395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71749-7CD4-44D2-ABDC-7BE2B970C67F}"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6850990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D407B75-E4EB-F5D1-F443-461D2A9EB2D3}"/>
              </a:ext>
            </a:extLst>
          </p:cNvPr>
          <p:cNvSpPr>
            <a:spLocks/>
          </p:cNvSpPr>
          <p:nvPr/>
        </p:nvSpPr>
        <p:spPr bwMode="blackWhite">
          <a:xfrm>
            <a:off x="27517" y="12701"/>
            <a:ext cx="1186180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pPr>
              <a:defRPr/>
            </a:pPr>
            <a:endParaRPr lang="en-US" sz="1800">
              <a:cs typeface="Arial" charset="0"/>
            </a:endParaRPr>
          </a:p>
        </p:txBody>
      </p:sp>
      <p:grpSp>
        <p:nvGrpSpPr>
          <p:cNvPr id="3" name="Group 8">
            <a:extLst>
              <a:ext uri="{FF2B5EF4-FFF2-40B4-BE49-F238E27FC236}">
                <a16:creationId xmlns:a16="http://schemas.microsoft.com/office/drawing/2014/main" id="{9E3AA99B-9007-13D0-1D00-477ED8046AAC}"/>
              </a:ext>
            </a:extLst>
          </p:cNvPr>
          <p:cNvGrpSpPr>
            <a:grpSpLocks/>
          </p:cNvGrpSpPr>
          <p:nvPr/>
        </p:nvGrpSpPr>
        <p:grpSpPr bwMode="auto">
          <a:xfrm>
            <a:off x="260351" y="234950"/>
            <a:ext cx="5050367" cy="1778000"/>
            <a:chOff x="123" y="148"/>
            <a:chExt cx="2386" cy="1120"/>
          </a:xfrm>
        </p:grpSpPr>
        <p:sp>
          <p:nvSpPr>
            <p:cNvPr id="4" name="Freeform 9">
              <a:extLst>
                <a:ext uri="{FF2B5EF4-FFF2-40B4-BE49-F238E27FC236}">
                  <a16:creationId xmlns:a16="http://schemas.microsoft.com/office/drawing/2014/main" id="{308B01D4-34EC-B17C-D1B9-5CA5E9B2826C}"/>
                </a:ext>
              </a:extLst>
            </p:cNvPr>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en-US" sz="1800">
                <a:cs typeface="Arial" charset="0"/>
              </a:endParaRPr>
            </a:p>
          </p:txBody>
        </p:sp>
        <p:sp>
          <p:nvSpPr>
            <p:cNvPr id="5" name="Freeform 10">
              <a:extLst>
                <a:ext uri="{FF2B5EF4-FFF2-40B4-BE49-F238E27FC236}">
                  <a16:creationId xmlns:a16="http://schemas.microsoft.com/office/drawing/2014/main" id="{39C911B6-15DB-B8F8-CF1E-9B4395F47CFA}"/>
                </a:ext>
              </a:extLst>
            </p:cNvPr>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en-US" sz="1800">
                <a:cs typeface="Arial" charset="0"/>
              </a:endParaRPr>
            </a:p>
          </p:txBody>
        </p:sp>
        <p:sp>
          <p:nvSpPr>
            <p:cNvPr id="6" name="Freeform 11">
              <a:extLst>
                <a:ext uri="{FF2B5EF4-FFF2-40B4-BE49-F238E27FC236}">
                  <a16:creationId xmlns:a16="http://schemas.microsoft.com/office/drawing/2014/main" id="{3A118F68-C512-F98E-F688-42B054470F5B}"/>
                </a:ext>
              </a:extLst>
            </p:cNvPr>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sz="1800">
                <a:cs typeface="Arial" charset="0"/>
              </a:endParaRPr>
            </a:p>
          </p:txBody>
        </p:sp>
        <p:grpSp>
          <p:nvGrpSpPr>
            <p:cNvPr id="7" name="Group 12">
              <a:extLst>
                <a:ext uri="{FF2B5EF4-FFF2-40B4-BE49-F238E27FC236}">
                  <a16:creationId xmlns:a16="http://schemas.microsoft.com/office/drawing/2014/main" id="{2C61CAE2-99B9-78C4-40DD-97C1FE92BF9C}"/>
                </a:ext>
              </a:extLst>
            </p:cNvPr>
            <p:cNvGrpSpPr>
              <a:grpSpLocks/>
            </p:cNvGrpSpPr>
            <p:nvPr userDrawn="1"/>
          </p:nvGrpSpPr>
          <p:grpSpPr bwMode="auto">
            <a:xfrm>
              <a:off x="123" y="148"/>
              <a:ext cx="2386" cy="1081"/>
              <a:chOff x="123" y="148"/>
              <a:chExt cx="2386" cy="1081"/>
            </a:xfrm>
          </p:grpSpPr>
          <p:sp>
            <p:nvSpPr>
              <p:cNvPr id="8" name="Freeform 13">
                <a:extLst>
                  <a:ext uri="{FF2B5EF4-FFF2-40B4-BE49-F238E27FC236}">
                    <a16:creationId xmlns:a16="http://schemas.microsoft.com/office/drawing/2014/main" id="{0ADD1CFE-C446-B39A-5E0F-5CA725D2976C}"/>
                  </a:ext>
                </a:extLst>
              </p:cNvPr>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9" name="Freeform 14">
                <a:extLst>
                  <a:ext uri="{FF2B5EF4-FFF2-40B4-BE49-F238E27FC236}">
                    <a16:creationId xmlns:a16="http://schemas.microsoft.com/office/drawing/2014/main" id="{47AC1FC8-DF58-4D9B-48BB-3B516F9E5915}"/>
                  </a:ext>
                </a:extLst>
              </p:cNvPr>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10" name="Freeform 15">
                <a:extLst>
                  <a:ext uri="{FF2B5EF4-FFF2-40B4-BE49-F238E27FC236}">
                    <a16:creationId xmlns:a16="http://schemas.microsoft.com/office/drawing/2014/main" id="{EC278D7B-02FA-72EF-7209-A5DED12F9ED1}"/>
                  </a:ext>
                </a:extLst>
              </p:cNvPr>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11" name="Freeform 16">
                <a:extLst>
                  <a:ext uri="{FF2B5EF4-FFF2-40B4-BE49-F238E27FC236}">
                    <a16:creationId xmlns:a16="http://schemas.microsoft.com/office/drawing/2014/main" id="{6D236018-5A3C-CC5E-A78C-6E570291374D}"/>
                  </a:ext>
                </a:extLst>
              </p:cNvPr>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12" name="Freeform 17">
                <a:extLst>
                  <a:ext uri="{FF2B5EF4-FFF2-40B4-BE49-F238E27FC236}">
                    <a16:creationId xmlns:a16="http://schemas.microsoft.com/office/drawing/2014/main" id="{FCB811F0-8A90-58A7-EDB8-EABC92E248ED}"/>
                  </a:ext>
                </a:extLst>
              </p:cNvPr>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sz="1800">
                  <a:cs typeface="Arial" charset="0"/>
                </a:endParaRPr>
              </a:p>
            </p:txBody>
          </p:sp>
        </p:grpSp>
      </p:grpSp>
      <p:grpSp>
        <p:nvGrpSpPr>
          <p:cNvPr id="13" name="Group 18">
            <a:extLst>
              <a:ext uri="{FF2B5EF4-FFF2-40B4-BE49-F238E27FC236}">
                <a16:creationId xmlns:a16="http://schemas.microsoft.com/office/drawing/2014/main" id="{2333CFB4-777B-E035-B9E2-DD7795FF1FF1}"/>
              </a:ext>
            </a:extLst>
          </p:cNvPr>
          <p:cNvGrpSpPr>
            <a:grpSpLocks/>
          </p:cNvGrpSpPr>
          <p:nvPr/>
        </p:nvGrpSpPr>
        <p:grpSpPr bwMode="auto">
          <a:xfrm>
            <a:off x="10553700" y="4368801"/>
            <a:ext cx="990600" cy="1058863"/>
            <a:chOff x="4986" y="2752"/>
            <a:chExt cx="468" cy="667"/>
          </a:xfrm>
        </p:grpSpPr>
        <p:sp>
          <p:nvSpPr>
            <p:cNvPr id="14" name="Freeform 19">
              <a:extLst>
                <a:ext uri="{FF2B5EF4-FFF2-40B4-BE49-F238E27FC236}">
                  <a16:creationId xmlns:a16="http://schemas.microsoft.com/office/drawing/2014/main" id="{4637D5C5-5DF1-FBF8-6CE7-49BACC973D05}"/>
                </a:ext>
              </a:extLst>
            </p:cNvPr>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en-US" sz="1800">
                <a:cs typeface="Arial" charset="0"/>
              </a:endParaRPr>
            </a:p>
          </p:txBody>
        </p:sp>
        <p:sp>
          <p:nvSpPr>
            <p:cNvPr id="15" name="Freeform 20">
              <a:extLst>
                <a:ext uri="{FF2B5EF4-FFF2-40B4-BE49-F238E27FC236}">
                  <a16:creationId xmlns:a16="http://schemas.microsoft.com/office/drawing/2014/main" id="{27609FE6-6B10-C403-3F60-1482DBF1C2D0}"/>
                </a:ext>
              </a:extLst>
            </p:cNvPr>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pPr>
                <a:defRPr/>
              </a:pPr>
              <a:endParaRPr lang="en-US" sz="1800">
                <a:cs typeface="Arial" charset="0"/>
              </a:endParaRPr>
            </a:p>
          </p:txBody>
        </p:sp>
        <p:sp>
          <p:nvSpPr>
            <p:cNvPr id="16" name="Freeform 21">
              <a:extLst>
                <a:ext uri="{FF2B5EF4-FFF2-40B4-BE49-F238E27FC236}">
                  <a16:creationId xmlns:a16="http://schemas.microsoft.com/office/drawing/2014/main" id="{DE080978-0BC6-A068-366B-1CAB1CBF2CB1}"/>
                </a:ext>
              </a:extLst>
            </p:cNvPr>
            <p:cNvSpPr>
              <a:spLocks/>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sz="1800">
                <a:cs typeface="Arial" charset="0"/>
              </a:endParaRPr>
            </a:p>
          </p:txBody>
        </p:sp>
        <p:grpSp>
          <p:nvGrpSpPr>
            <p:cNvPr id="17" name="Group 22">
              <a:extLst>
                <a:ext uri="{FF2B5EF4-FFF2-40B4-BE49-F238E27FC236}">
                  <a16:creationId xmlns:a16="http://schemas.microsoft.com/office/drawing/2014/main" id="{BA8FC6E4-4A97-3BA5-690A-8A7C2871A1BE}"/>
                </a:ext>
              </a:extLst>
            </p:cNvPr>
            <p:cNvGrpSpPr>
              <a:grpSpLocks/>
            </p:cNvGrpSpPr>
            <p:nvPr userDrawn="1"/>
          </p:nvGrpSpPr>
          <p:grpSpPr bwMode="auto">
            <a:xfrm>
              <a:off x="4986" y="2752"/>
              <a:ext cx="469" cy="667"/>
              <a:chOff x="4986" y="2752"/>
              <a:chExt cx="469" cy="667"/>
            </a:xfrm>
          </p:grpSpPr>
          <p:sp>
            <p:nvSpPr>
              <p:cNvPr id="18" name="Freeform 23">
                <a:extLst>
                  <a:ext uri="{FF2B5EF4-FFF2-40B4-BE49-F238E27FC236}">
                    <a16:creationId xmlns:a16="http://schemas.microsoft.com/office/drawing/2014/main" id="{8AF6B794-7E18-CA95-7ACA-655A314BE3ED}"/>
                  </a:ext>
                </a:extLst>
              </p:cNvPr>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19" name="Freeform 24">
                <a:extLst>
                  <a:ext uri="{FF2B5EF4-FFF2-40B4-BE49-F238E27FC236}">
                    <a16:creationId xmlns:a16="http://schemas.microsoft.com/office/drawing/2014/main" id="{CDFB4799-6AE9-DB2D-8C2A-942DCA0D418E}"/>
                  </a:ext>
                </a:extLst>
              </p:cNvPr>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20" name="Freeform 25">
                <a:extLst>
                  <a:ext uri="{FF2B5EF4-FFF2-40B4-BE49-F238E27FC236}">
                    <a16:creationId xmlns:a16="http://schemas.microsoft.com/office/drawing/2014/main" id="{F4DFD237-7D6F-F771-BC27-4A8A3EFE06B3}"/>
                  </a:ext>
                </a:extLst>
              </p:cNvPr>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21" name="Freeform 26">
                <a:extLst>
                  <a:ext uri="{FF2B5EF4-FFF2-40B4-BE49-F238E27FC236}">
                    <a16:creationId xmlns:a16="http://schemas.microsoft.com/office/drawing/2014/main" id="{3DD44272-BEEE-32ED-F739-E5A75BFF451A}"/>
                  </a:ext>
                </a:extLst>
              </p:cNvPr>
              <p:cNvSpPr>
                <a:spLocks/>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22" name="Freeform 27">
                <a:extLst>
                  <a:ext uri="{FF2B5EF4-FFF2-40B4-BE49-F238E27FC236}">
                    <a16:creationId xmlns:a16="http://schemas.microsoft.com/office/drawing/2014/main" id="{EEEF63A7-A143-074A-70E6-8856EC0C711F}"/>
                  </a:ext>
                </a:extLst>
              </p:cNvPr>
              <p:cNvSpPr>
                <a:spLocks/>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sz="1800">
                  <a:cs typeface="Arial" charset="0"/>
                </a:endParaRPr>
              </a:p>
            </p:txBody>
          </p:sp>
        </p:grpSp>
      </p:grpSp>
      <p:sp>
        <p:nvSpPr>
          <p:cNvPr id="23" name="Freeform 28">
            <a:extLst>
              <a:ext uri="{FF2B5EF4-FFF2-40B4-BE49-F238E27FC236}">
                <a16:creationId xmlns:a16="http://schemas.microsoft.com/office/drawing/2014/main" id="{2570BD73-D3A6-CC99-14F4-18458270EE6B}"/>
              </a:ext>
            </a:extLst>
          </p:cNvPr>
          <p:cNvSpPr>
            <a:spLocks/>
          </p:cNvSpPr>
          <p:nvPr/>
        </p:nvSpPr>
        <p:spPr bwMode="auto">
          <a:xfrm>
            <a:off x="1202267" y="5054601"/>
            <a:ext cx="9076267"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pPr>
              <a:defRPr/>
            </a:pPr>
            <a:endParaRPr lang="en-US" sz="1800">
              <a:cs typeface="Arial" charset="0"/>
            </a:endParaRPr>
          </a:p>
        </p:txBody>
      </p:sp>
      <p:sp>
        <p:nvSpPr>
          <p:cNvPr id="24" name="Freeform 29">
            <a:extLst>
              <a:ext uri="{FF2B5EF4-FFF2-40B4-BE49-F238E27FC236}">
                <a16:creationId xmlns:a16="http://schemas.microsoft.com/office/drawing/2014/main" id="{EFDDEB03-7C4D-7684-1A90-D7A240D0DE79}"/>
              </a:ext>
            </a:extLst>
          </p:cNvPr>
          <p:cNvSpPr>
            <a:spLocks/>
          </p:cNvSpPr>
          <p:nvPr/>
        </p:nvSpPr>
        <p:spPr bwMode="auto">
          <a:xfrm>
            <a:off x="5435600" y="1930400"/>
            <a:ext cx="1185333"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pPr>
              <a:defRPr/>
            </a:pPr>
            <a:endParaRPr lang="en-US" sz="1800">
              <a:cs typeface="Arial" charset="0"/>
            </a:endParaRPr>
          </a:p>
        </p:txBody>
      </p:sp>
      <p:sp>
        <p:nvSpPr>
          <p:cNvPr id="82947" name="Rectangle 3"/>
          <p:cNvSpPr>
            <a:spLocks noGrp="1" noChangeArrowheads="1"/>
          </p:cNvSpPr>
          <p:nvPr>
            <p:ph type="ctrTitle"/>
          </p:nvPr>
        </p:nvSpPr>
        <p:spPr>
          <a:xfrm>
            <a:off x="1828800" y="1511300"/>
            <a:ext cx="85344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n-US"/>
              <a:t>Click to edit Master title style</a:t>
            </a:r>
          </a:p>
        </p:txBody>
      </p:sp>
      <p:sp>
        <p:nvSpPr>
          <p:cNvPr id="82948" name="Rectangle 4"/>
          <p:cNvSpPr>
            <a:spLocks noGrp="1" noChangeArrowheads="1"/>
          </p:cNvSpPr>
          <p:nvPr>
            <p:ph type="subTitle" idx="1"/>
          </p:nvPr>
        </p:nvSpPr>
        <p:spPr>
          <a:xfrm>
            <a:off x="2065867" y="4051300"/>
            <a:ext cx="8043333" cy="1003300"/>
          </a:xfrm>
        </p:spPr>
        <p:txBody>
          <a:bodyPr/>
          <a:lstStyle>
            <a:lvl1pPr marL="0" indent="0" algn="ctr">
              <a:buFontTx/>
              <a:buNone/>
              <a:defRPr sz="2800">
                <a:effectLst>
                  <a:outerShdw blurRad="38100" dist="38100" dir="2700000" algn="tl">
                    <a:srgbClr val="C0C0C0"/>
                  </a:outerShdw>
                </a:effectLst>
              </a:defRPr>
            </a:lvl1pPr>
          </a:lstStyle>
          <a:p>
            <a:r>
              <a:rPr lang="en-US"/>
              <a:t>Click to edit Master subtitle style</a:t>
            </a:r>
          </a:p>
        </p:txBody>
      </p:sp>
      <p:sp>
        <p:nvSpPr>
          <p:cNvPr id="25" name="Rectangle 5">
            <a:extLst>
              <a:ext uri="{FF2B5EF4-FFF2-40B4-BE49-F238E27FC236}">
                <a16:creationId xmlns:a16="http://schemas.microsoft.com/office/drawing/2014/main" id="{E500802F-7849-2E7D-B46F-718F270287A9}"/>
              </a:ext>
            </a:extLst>
          </p:cNvPr>
          <p:cNvSpPr>
            <a:spLocks noGrp="1" noChangeArrowheads="1"/>
          </p:cNvSpPr>
          <p:nvPr>
            <p:ph type="dt" sz="half" idx="10"/>
          </p:nvPr>
        </p:nvSpPr>
        <p:spPr>
          <a:xfrm>
            <a:off x="914400" y="6248400"/>
            <a:ext cx="2540000" cy="457200"/>
          </a:xfrm>
        </p:spPr>
        <p:txBody>
          <a:bodyPr/>
          <a:lstStyle>
            <a:lvl1pPr>
              <a:defRPr/>
            </a:lvl1pPr>
          </a:lstStyle>
          <a:p>
            <a:pPr>
              <a:defRPr/>
            </a:pPr>
            <a:endParaRPr lang="en-US"/>
          </a:p>
        </p:txBody>
      </p:sp>
      <p:sp>
        <p:nvSpPr>
          <p:cNvPr id="26" name="Rectangle 6">
            <a:extLst>
              <a:ext uri="{FF2B5EF4-FFF2-40B4-BE49-F238E27FC236}">
                <a16:creationId xmlns:a16="http://schemas.microsoft.com/office/drawing/2014/main" id="{35DF0552-F30E-9267-8018-8CC9EFCD3D7F}"/>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n-US"/>
          </a:p>
        </p:txBody>
      </p:sp>
      <p:sp>
        <p:nvSpPr>
          <p:cNvPr id="27" name="Rectangle 7">
            <a:extLst>
              <a:ext uri="{FF2B5EF4-FFF2-40B4-BE49-F238E27FC236}">
                <a16:creationId xmlns:a16="http://schemas.microsoft.com/office/drawing/2014/main" id="{4D432CFA-0945-C64B-B088-A625A069A70F}"/>
              </a:ext>
            </a:extLst>
          </p:cNvPr>
          <p:cNvSpPr>
            <a:spLocks noGrp="1" noChangeArrowheads="1"/>
          </p:cNvSpPr>
          <p:nvPr>
            <p:ph type="sldNum" sz="quarter" idx="12"/>
          </p:nvPr>
        </p:nvSpPr>
        <p:spPr>
          <a:xfrm>
            <a:off x="8737600" y="6248400"/>
            <a:ext cx="2540000" cy="457200"/>
          </a:xfrm>
        </p:spPr>
        <p:txBody>
          <a:bodyPr/>
          <a:lstStyle>
            <a:lvl1pPr>
              <a:defRPr/>
            </a:lvl1pPr>
          </a:lstStyle>
          <a:p>
            <a:fld id="{95440878-1863-4D74-995B-EEA192FFEB02}" type="slidenum">
              <a:rPr lang="en-US" altLang="en-US"/>
              <a:pPr/>
              <a:t>‹#›</a:t>
            </a:fld>
            <a:endParaRPr lang="en-US" altLang="en-US"/>
          </a:p>
        </p:txBody>
      </p:sp>
    </p:spTree>
    <p:extLst>
      <p:ext uri="{BB962C8B-B14F-4D97-AF65-F5344CB8AC3E}">
        <p14:creationId xmlns:p14="http://schemas.microsoft.com/office/powerpoint/2010/main" val="318659043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6503C4B-8C0A-7A0E-6AFA-0ADFDD2429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C432CE8-4379-C8C0-3FE6-246F959168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5D7F4F8-A038-6B69-B8EA-FAAD91B3CC91}"/>
              </a:ext>
            </a:extLst>
          </p:cNvPr>
          <p:cNvSpPr>
            <a:spLocks noGrp="1" noChangeArrowheads="1"/>
          </p:cNvSpPr>
          <p:nvPr>
            <p:ph type="sldNum" sz="quarter" idx="12"/>
          </p:nvPr>
        </p:nvSpPr>
        <p:spPr>
          <a:ln/>
        </p:spPr>
        <p:txBody>
          <a:bodyPr/>
          <a:lstStyle>
            <a:lvl1pPr>
              <a:defRPr/>
            </a:lvl1pPr>
          </a:lstStyle>
          <a:p>
            <a:fld id="{35636D0F-67B4-4331-926F-D6828A12A7E3}" type="slidenum">
              <a:rPr lang="en-US" altLang="en-US"/>
              <a:pPr/>
              <a:t>‹#›</a:t>
            </a:fld>
            <a:endParaRPr lang="en-US" altLang="en-US"/>
          </a:p>
        </p:txBody>
      </p:sp>
    </p:spTree>
    <p:extLst>
      <p:ext uri="{BB962C8B-B14F-4D97-AF65-F5344CB8AC3E}">
        <p14:creationId xmlns:p14="http://schemas.microsoft.com/office/powerpoint/2010/main" val="18268898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A1D859ED-BDC3-A7A0-376C-107752DD87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5E2B7A9-70C1-4369-027F-D7AF927FC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761D19F-7B1B-4489-99AB-77E8340FB5B1}"/>
              </a:ext>
            </a:extLst>
          </p:cNvPr>
          <p:cNvSpPr>
            <a:spLocks noGrp="1" noChangeArrowheads="1"/>
          </p:cNvSpPr>
          <p:nvPr>
            <p:ph type="sldNum" sz="quarter" idx="12"/>
          </p:nvPr>
        </p:nvSpPr>
        <p:spPr>
          <a:ln/>
        </p:spPr>
        <p:txBody>
          <a:bodyPr/>
          <a:lstStyle>
            <a:lvl1pPr>
              <a:defRPr/>
            </a:lvl1pPr>
          </a:lstStyle>
          <a:p>
            <a:fld id="{094AAB68-DCDA-4AE6-879A-2E80FEF838BD}" type="slidenum">
              <a:rPr lang="en-US" altLang="en-US"/>
              <a:pPr/>
              <a:t>‹#›</a:t>
            </a:fld>
            <a:endParaRPr lang="en-US" altLang="en-US"/>
          </a:p>
        </p:txBody>
      </p:sp>
    </p:spTree>
    <p:extLst>
      <p:ext uri="{BB962C8B-B14F-4D97-AF65-F5344CB8AC3E}">
        <p14:creationId xmlns:p14="http://schemas.microsoft.com/office/powerpoint/2010/main" val="4275228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973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46800" y="1828800"/>
            <a:ext cx="50292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C35BF5E2-381D-F84A-E45A-D49B6A51D8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022904-F60A-0B21-C1EE-2FFFD51E76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9200306-0A8B-4FAB-B62E-333D0A963F46}"/>
              </a:ext>
            </a:extLst>
          </p:cNvPr>
          <p:cNvSpPr>
            <a:spLocks noGrp="1" noChangeArrowheads="1"/>
          </p:cNvSpPr>
          <p:nvPr>
            <p:ph type="sldNum" sz="quarter" idx="12"/>
          </p:nvPr>
        </p:nvSpPr>
        <p:spPr>
          <a:ln/>
        </p:spPr>
        <p:txBody>
          <a:bodyPr/>
          <a:lstStyle>
            <a:lvl1pPr>
              <a:defRPr/>
            </a:lvl1pPr>
          </a:lstStyle>
          <a:p>
            <a:fld id="{A7AE8754-A447-4B96-89E1-51BEAE70D795}" type="slidenum">
              <a:rPr lang="en-US" altLang="en-US"/>
              <a:pPr/>
              <a:t>‹#›</a:t>
            </a:fld>
            <a:endParaRPr lang="en-US" altLang="en-US"/>
          </a:p>
        </p:txBody>
      </p:sp>
    </p:spTree>
    <p:extLst>
      <p:ext uri="{BB962C8B-B14F-4D97-AF65-F5344CB8AC3E}">
        <p14:creationId xmlns:p14="http://schemas.microsoft.com/office/powerpoint/2010/main" val="20733427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8A97E982-5936-1609-6E65-4C9F021D95F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7E09AD5E-CB7F-D395-2272-40AB00D0D4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147C4D46-068E-1A14-71E6-BF250E971EB1}"/>
              </a:ext>
            </a:extLst>
          </p:cNvPr>
          <p:cNvSpPr>
            <a:spLocks noGrp="1" noChangeArrowheads="1"/>
          </p:cNvSpPr>
          <p:nvPr>
            <p:ph type="sldNum" sz="quarter" idx="12"/>
          </p:nvPr>
        </p:nvSpPr>
        <p:spPr>
          <a:ln/>
        </p:spPr>
        <p:txBody>
          <a:bodyPr/>
          <a:lstStyle>
            <a:lvl1pPr>
              <a:defRPr/>
            </a:lvl1pPr>
          </a:lstStyle>
          <a:p>
            <a:fld id="{D56CF01A-4A79-4C21-B117-411DABBE1ECC}" type="slidenum">
              <a:rPr lang="en-US" altLang="en-US"/>
              <a:pPr/>
              <a:t>‹#›</a:t>
            </a:fld>
            <a:endParaRPr lang="en-US" altLang="en-US"/>
          </a:p>
        </p:txBody>
      </p:sp>
    </p:spTree>
    <p:extLst>
      <p:ext uri="{BB962C8B-B14F-4D97-AF65-F5344CB8AC3E}">
        <p14:creationId xmlns:p14="http://schemas.microsoft.com/office/powerpoint/2010/main" val="36494533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EF0523CA-F931-74DE-669C-40E7240A445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7529DA6-0DAA-E076-F47C-209B1E8565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EB48D56B-BF86-D302-FC21-0D7A877FC484}"/>
              </a:ext>
            </a:extLst>
          </p:cNvPr>
          <p:cNvSpPr>
            <a:spLocks noGrp="1" noChangeArrowheads="1"/>
          </p:cNvSpPr>
          <p:nvPr>
            <p:ph type="sldNum" sz="quarter" idx="12"/>
          </p:nvPr>
        </p:nvSpPr>
        <p:spPr>
          <a:ln/>
        </p:spPr>
        <p:txBody>
          <a:bodyPr/>
          <a:lstStyle>
            <a:lvl1pPr>
              <a:defRPr/>
            </a:lvl1pPr>
          </a:lstStyle>
          <a:p>
            <a:fld id="{E56BA05D-CB23-4564-8171-92542602086E}" type="slidenum">
              <a:rPr lang="en-US" altLang="en-US"/>
              <a:pPr/>
              <a:t>‹#›</a:t>
            </a:fld>
            <a:endParaRPr lang="en-US" altLang="en-US"/>
          </a:p>
        </p:txBody>
      </p:sp>
    </p:spTree>
    <p:extLst>
      <p:ext uri="{BB962C8B-B14F-4D97-AF65-F5344CB8AC3E}">
        <p14:creationId xmlns:p14="http://schemas.microsoft.com/office/powerpoint/2010/main" val="34983056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585283B-575F-5933-38B7-33564377F06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E7B17122-21C8-B579-F382-19E5304235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881A7A8E-4E49-F23F-5679-3EA69B9902DF}"/>
              </a:ext>
            </a:extLst>
          </p:cNvPr>
          <p:cNvSpPr>
            <a:spLocks noGrp="1" noChangeArrowheads="1"/>
          </p:cNvSpPr>
          <p:nvPr>
            <p:ph type="sldNum" sz="quarter" idx="12"/>
          </p:nvPr>
        </p:nvSpPr>
        <p:spPr>
          <a:ln/>
        </p:spPr>
        <p:txBody>
          <a:bodyPr/>
          <a:lstStyle>
            <a:lvl1pPr>
              <a:defRPr/>
            </a:lvl1pPr>
          </a:lstStyle>
          <a:p>
            <a:fld id="{FD5616B6-275E-433E-A10E-FC56FFC0F9A6}" type="slidenum">
              <a:rPr lang="en-US" altLang="en-US"/>
              <a:pPr/>
              <a:t>‹#›</a:t>
            </a:fld>
            <a:endParaRPr lang="en-US" altLang="en-US"/>
          </a:p>
        </p:txBody>
      </p:sp>
    </p:spTree>
    <p:extLst>
      <p:ext uri="{BB962C8B-B14F-4D97-AF65-F5344CB8AC3E}">
        <p14:creationId xmlns:p14="http://schemas.microsoft.com/office/powerpoint/2010/main" val="28023080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3984BE0-5F16-DA40-B6C6-B105AAAC8C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008373E-0343-40EA-A2DE-4BF3D801BF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5EDC9EF-F410-BF5B-8CF2-CDAA33328ED2}"/>
              </a:ext>
            </a:extLst>
          </p:cNvPr>
          <p:cNvSpPr>
            <a:spLocks noGrp="1" noChangeArrowheads="1"/>
          </p:cNvSpPr>
          <p:nvPr>
            <p:ph type="sldNum" sz="quarter" idx="12"/>
          </p:nvPr>
        </p:nvSpPr>
        <p:spPr>
          <a:ln/>
        </p:spPr>
        <p:txBody>
          <a:bodyPr/>
          <a:lstStyle>
            <a:lvl1pPr>
              <a:defRPr/>
            </a:lvl1pPr>
          </a:lstStyle>
          <a:p>
            <a:fld id="{CC265C77-D818-4F29-A4A0-A81F8868B2ED}" type="slidenum">
              <a:rPr lang="en-US" altLang="en-US"/>
              <a:pPr/>
              <a:t>‹#›</a:t>
            </a:fld>
            <a:endParaRPr lang="en-US" altLang="en-US"/>
          </a:p>
        </p:txBody>
      </p:sp>
    </p:spTree>
    <p:extLst>
      <p:ext uri="{BB962C8B-B14F-4D97-AF65-F5344CB8AC3E}">
        <p14:creationId xmlns:p14="http://schemas.microsoft.com/office/powerpoint/2010/main" val="221295813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8676887-A9FC-B1C1-928A-3631EC25D4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7388D4E-F41D-C47F-5F91-9A3C573007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3EFF3E0B-6EF4-4834-C253-38717B0C9C4B}"/>
              </a:ext>
            </a:extLst>
          </p:cNvPr>
          <p:cNvSpPr>
            <a:spLocks noGrp="1" noChangeArrowheads="1"/>
          </p:cNvSpPr>
          <p:nvPr>
            <p:ph type="sldNum" sz="quarter" idx="12"/>
          </p:nvPr>
        </p:nvSpPr>
        <p:spPr>
          <a:ln/>
        </p:spPr>
        <p:txBody>
          <a:bodyPr/>
          <a:lstStyle>
            <a:lvl1pPr>
              <a:defRPr/>
            </a:lvl1pPr>
          </a:lstStyle>
          <a:p>
            <a:fld id="{C29BB558-D1D4-4AD4-BC1A-F8E213A3F631}" type="slidenum">
              <a:rPr lang="en-US" altLang="en-US"/>
              <a:pPr/>
              <a:t>‹#›</a:t>
            </a:fld>
            <a:endParaRPr lang="en-US" altLang="en-US"/>
          </a:p>
        </p:txBody>
      </p:sp>
    </p:spTree>
    <p:extLst>
      <p:ext uri="{BB962C8B-B14F-4D97-AF65-F5344CB8AC3E}">
        <p14:creationId xmlns:p14="http://schemas.microsoft.com/office/powerpoint/2010/main" val="23835552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80739C7-7DBD-A692-1CBF-0CBDD47BED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7A635F0-16E2-70A1-8438-E79503F736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D5E3969C-1D92-31B9-A760-9034FC7665B2}"/>
              </a:ext>
            </a:extLst>
          </p:cNvPr>
          <p:cNvSpPr>
            <a:spLocks noGrp="1" noChangeArrowheads="1"/>
          </p:cNvSpPr>
          <p:nvPr>
            <p:ph type="sldNum" sz="quarter" idx="12"/>
          </p:nvPr>
        </p:nvSpPr>
        <p:spPr>
          <a:ln/>
        </p:spPr>
        <p:txBody>
          <a:bodyPr/>
          <a:lstStyle>
            <a:lvl1pPr>
              <a:defRPr/>
            </a:lvl1pPr>
          </a:lstStyle>
          <a:p>
            <a:fld id="{3E3BECB4-5C43-4883-A644-37ABB3AF0902}" type="slidenum">
              <a:rPr lang="en-US" altLang="en-US"/>
              <a:pPr/>
              <a:t>‹#›</a:t>
            </a:fld>
            <a:endParaRPr lang="en-US" altLang="en-US"/>
          </a:p>
        </p:txBody>
      </p:sp>
    </p:spTree>
    <p:extLst>
      <p:ext uri="{BB962C8B-B14F-4D97-AF65-F5344CB8AC3E}">
        <p14:creationId xmlns:p14="http://schemas.microsoft.com/office/powerpoint/2010/main" val="25918727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10600" y="152400"/>
            <a:ext cx="25654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4930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483F81C-8D1D-25E0-3B7D-A536CA1A0C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8EB5B1E-FA33-2C90-3570-71160C01E8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4FEB74F-D880-5C18-00EE-C7DE1910395F}"/>
              </a:ext>
            </a:extLst>
          </p:cNvPr>
          <p:cNvSpPr>
            <a:spLocks noGrp="1" noChangeArrowheads="1"/>
          </p:cNvSpPr>
          <p:nvPr>
            <p:ph type="sldNum" sz="quarter" idx="12"/>
          </p:nvPr>
        </p:nvSpPr>
        <p:spPr>
          <a:ln/>
        </p:spPr>
        <p:txBody>
          <a:bodyPr/>
          <a:lstStyle>
            <a:lvl1pPr>
              <a:defRPr/>
            </a:lvl1pPr>
          </a:lstStyle>
          <a:p>
            <a:fld id="{85678002-CA5E-4A3D-B1BE-86CAAC943137}" type="slidenum">
              <a:rPr lang="en-US" altLang="en-US"/>
              <a:pPr/>
              <a:t>‹#›</a:t>
            </a:fld>
            <a:endParaRPr lang="en-US" altLang="en-US"/>
          </a:p>
        </p:txBody>
      </p:sp>
    </p:spTree>
    <p:extLst>
      <p:ext uri="{BB962C8B-B14F-4D97-AF65-F5344CB8AC3E}">
        <p14:creationId xmlns:p14="http://schemas.microsoft.com/office/powerpoint/2010/main" val="39469838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838200"/>
            <a:ext cx="103632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1422400" y="210185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lipArt Placeholder 3"/>
          <p:cNvSpPr>
            <a:spLocks noGrp="1"/>
          </p:cNvSpPr>
          <p:nvPr>
            <p:ph type="clipArt" sz="half" idx="2"/>
          </p:nvPr>
        </p:nvSpPr>
        <p:spPr>
          <a:xfrm>
            <a:off x="6705600" y="2101850"/>
            <a:ext cx="5080000" cy="4114800"/>
          </a:xfrm>
        </p:spPr>
        <p:txBody>
          <a:bodyPr/>
          <a:lstStyle/>
          <a:p>
            <a:pPr lvl="0"/>
            <a:endParaRPr lang="en-IN" noProof="0"/>
          </a:p>
        </p:txBody>
      </p:sp>
      <p:sp>
        <p:nvSpPr>
          <p:cNvPr id="5" name="Rectangle 7">
            <a:extLst>
              <a:ext uri="{FF2B5EF4-FFF2-40B4-BE49-F238E27FC236}">
                <a16:creationId xmlns:a16="http://schemas.microsoft.com/office/drawing/2014/main" id="{8FDD7D2F-81AA-7F6E-587B-37D3E927CC8F}"/>
              </a:ext>
            </a:extLst>
          </p:cNvPr>
          <p:cNvSpPr>
            <a:spLocks noGrp="1" noChangeArrowheads="1"/>
          </p:cNvSpPr>
          <p:nvPr>
            <p:ph type="dt" sz="half" idx="10"/>
          </p:nvPr>
        </p:nvSpPr>
        <p:spPr/>
        <p:txBody>
          <a:bodyPr/>
          <a:lstStyle>
            <a:lvl1pPr>
              <a:defRPr/>
            </a:lvl1pPr>
          </a:lstStyle>
          <a:p>
            <a:pPr>
              <a:defRPr/>
            </a:pPr>
            <a:endParaRPr lang="tr-TR"/>
          </a:p>
        </p:txBody>
      </p:sp>
      <p:sp>
        <p:nvSpPr>
          <p:cNvPr id="6" name="Rectangle 8">
            <a:extLst>
              <a:ext uri="{FF2B5EF4-FFF2-40B4-BE49-F238E27FC236}">
                <a16:creationId xmlns:a16="http://schemas.microsoft.com/office/drawing/2014/main" id="{57AD289A-45EE-A1F4-0CC5-BAD781D8B9A2}"/>
              </a:ext>
            </a:extLst>
          </p:cNvPr>
          <p:cNvSpPr>
            <a:spLocks noGrp="1" noChangeArrowheads="1"/>
          </p:cNvSpPr>
          <p:nvPr>
            <p:ph type="ftr" sz="quarter" idx="11"/>
          </p:nvPr>
        </p:nvSpPr>
        <p:spPr/>
        <p:txBody>
          <a:bodyPr/>
          <a:lstStyle>
            <a:lvl1pPr>
              <a:defRPr/>
            </a:lvl1pPr>
          </a:lstStyle>
          <a:p>
            <a:pPr>
              <a:defRPr/>
            </a:pPr>
            <a:endParaRPr lang="tr-TR"/>
          </a:p>
        </p:txBody>
      </p:sp>
      <p:sp>
        <p:nvSpPr>
          <p:cNvPr id="7" name="Rectangle 11">
            <a:extLst>
              <a:ext uri="{FF2B5EF4-FFF2-40B4-BE49-F238E27FC236}">
                <a16:creationId xmlns:a16="http://schemas.microsoft.com/office/drawing/2014/main" id="{E03C9697-5D5E-4989-09C5-F9CF5A67D7CE}"/>
              </a:ext>
            </a:extLst>
          </p:cNvPr>
          <p:cNvSpPr>
            <a:spLocks noGrp="1" noChangeArrowheads="1"/>
          </p:cNvSpPr>
          <p:nvPr>
            <p:ph type="sldNum" sz="quarter" idx="12"/>
          </p:nvPr>
        </p:nvSpPr>
        <p:spPr/>
        <p:txBody>
          <a:bodyPr/>
          <a:lstStyle>
            <a:lvl1pPr>
              <a:defRPr/>
            </a:lvl1pPr>
          </a:lstStyle>
          <a:p>
            <a:fld id="{26BF595B-97C5-4CDB-B87D-327A3079C338}" type="slidenum">
              <a:rPr lang="tr-TR" altLang="en-US"/>
              <a:pPr/>
              <a:t>‹#›</a:t>
            </a:fld>
            <a:endParaRPr lang="tr-TR" altLang="en-US"/>
          </a:p>
        </p:txBody>
      </p:sp>
    </p:spTree>
    <p:extLst>
      <p:ext uri="{BB962C8B-B14F-4D97-AF65-F5344CB8AC3E}">
        <p14:creationId xmlns:p14="http://schemas.microsoft.com/office/powerpoint/2010/main" val="32551595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838200"/>
            <a:ext cx="10363200" cy="1143000"/>
          </a:xfrm>
        </p:spPr>
        <p:txBody>
          <a:bodyPr/>
          <a:lstStyle/>
          <a:p>
            <a:r>
              <a:rPr lang="en-US"/>
              <a:t>Click to edit Master title style</a:t>
            </a:r>
            <a:endParaRPr lang="en-IN"/>
          </a:p>
        </p:txBody>
      </p:sp>
      <p:sp>
        <p:nvSpPr>
          <p:cNvPr id="3" name="Content Placeholder 2"/>
          <p:cNvSpPr>
            <a:spLocks noGrp="1"/>
          </p:cNvSpPr>
          <p:nvPr>
            <p:ph sz="quarter" idx="1"/>
          </p:nvPr>
        </p:nvSpPr>
        <p:spPr>
          <a:xfrm>
            <a:off x="1422400" y="210185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6705600" y="210185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half" idx="3"/>
          </p:nvPr>
        </p:nvSpPr>
        <p:spPr>
          <a:xfrm>
            <a:off x="1422400" y="423545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7">
            <a:extLst>
              <a:ext uri="{FF2B5EF4-FFF2-40B4-BE49-F238E27FC236}">
                <a16:creationId xmlns:a16="http://schemas.microsoft.com/office/drawing/2014/main" id="{911F04D3-0466-9208-7074-F7BD22F252B6}"/>
              </a:ext>
            </a:extLst>
          </p:cNvPr>
          <p:cNvSpPr>
            <a:spLocks noGrp="1" noChangeArrowheads="1"/>
          </p:cNvSpPr>
          <p:nvPr>
            <p:ph type="dt" sz="half" idx="10"/>
          </p:nvPr>
        </p:nvSpPr>
        <p:spPr/>
        <p:txBody>
          <a:bodyPr/>
          <a:lstStyle>
            <a:lvl1pPr>
              <a:defRPr/>
            </a:lvl1pPr>
          </a:lstStyle>
          <a:p>
            <a:pPr>
              <a:defRPr/>
            </a:pPr>
            <a:endParaRPr lang="tr-TR"/>
          </a:p>
        </p:txBody>
      </p:sp>
      <p:sp>
        <p:nvSpPr>
          <p:cNvPr id="7" name="Rectangle 8">
            <a:extLst>
              <a:ext uri="{FF2B5EF4-FFF2-40B4-BE49-F238E27FC236}">
                <a16:creationId xmlns:a16="http://schemas.microsoft.com/office/drawing/2014/main" id="{AB62446F-757A-54FD-546C-1ED7DB562D2A}"/>
              </a:ext>
            </a:extLst>
          </p:cNvPr>
          <p:cNvSpPr>
            <a:spLocks noGrp="1" noChangeArrowheads="1"/>
          </p:cNvSpPr>
          <p:nvPr>
            <p:ph type="ftr" sz="quarter" idx="11"/>
          </p:nvPr>
        </p:nvSpPr>
        <p:spPr/>
        <p:txBody>
          <a:bodyPr/>
          <a:lstStyle>
            <a:lvl1pPr>
              <a:defRPr/>
            </a:lvl1pPr>
          </a:lstStyle>
          <a:p>
            <a:pPr>
              <a:defRPr/>
            </a:pPr>
            <a:endParaRPr lang="tr-TR"/>
          </a:p>
        </p:txBody>
      </p:sp>
      <p:sp>
        <p:nvSpPr>
          <p:cNvPr id="8" name="Rectangle 11">
            <a:extLst>
              <a:ext uri="{FF2B5EF4-FFF2-40B4-BE49-F238E27FC236}">
                <a16:creationId xmlns:a16="http://schemas.microsoft.com/office/drawing/2014/main" id="{47A38C62-2859-26C7-58F9-28A72336D1B9}"/>
              </a:ext>
            </a:extLst>
          </p:cNvPr>
          <p:cNvSpPr>
            <a:spLocks noGrp="1" noChangeArrowheads="1"/>
          </p:cNvSpPr>
          <p:nvPr>
            <p:ph type="sldNum" sz="quarter" idx="12"/>
          </p:nvPr>
        </p:nvSpPr>
        <p:spPr/>
        <p:txBody>
          <a:bodyPr/>
          <a:lstStyle>
            <a:lvl1pPr>
              <a:defRPr/>
            </a:lvl1pPr>
          </a:lstStyle>
          <a:p>
            <a:fld id="{E4848E61-18EB-4B24-B3F5-7807291F914D}" type="slidenum">
              <a:rPr lang="tr-TR" altLang="en-US"/>
              <a:pPr/>
              <a:t>‹#›</a:t>
            </a:fld>
            <a:endParaRPr lang="tr-TR" altLang="en-US"/>
          </a:p>
        </p:txBody>
      </p:sp>
    </p:spTree>
    <p:extLst>
      <p:ext uri="{BB962C8B-B14F-4D97-AF65-F5344CB8AC3E}">
        <p14:creationId xmlns:p14="http://schemas.microsoft.com/office/powerpoint/2010/main" val="265520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9684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838200"/>
            <a:ext cx="10363200" cy="1143000"/>
          </a:xfrm>
        </p:spPr>
        <p:txBody>
          <a:bodyPr/>
          <a:lstStyle/>
          <a:p>
            <a:r>
              <a:rPr lang="en-US"/>
              <a:t>Click to edit Master title style</a:t>
            </a:r>
            <a:endParaRPr lang="en-IN"/>
          </a:p>
        </p:txBody>
      </p:sp>
      <p:sp>
        <p:nvSpPr>
          <p:cNvPr id="3" name="ClipArt Placeholder 2"/>
          <p:cNvSpPr>
            <a:spLocks noGrp="1"/>
          </p:cNvSpPr>
          <p:nvPr>
            <p:ph type="clipArt" sz="half" idx="1"/>
          </p:nvPr>
        </p:nvSpPr>
        <p:spPr>
          <a:xfrm>
            <a:off x="1422400" y="2101850"/>
            <a:ext cx="5080000" cy="4114800"/>
          </a:xfrm>
        </p:spPr>
        <p:txBody>
          <a:bodyPr/>
          <a:lstStyle/>
          <a:p>
            <a:pPr lvl="0"/>
            <a:endParaRPr lang="en-IN" noProof="0"/>
          </a:p>
        </p:txBody>
      </p:sp>
      <p:sp>
        <p:nvSpPr>
          <p:cNvPr id="4" name="Text Placeholder 3"/>
          <p:cNvSpPr>
            <a:spLocks noGrp="1"/>
          </p:cNvSpPr>
          <p:nvPr>
            <p:ph type="body" sz="half" idx="2"/>
          </p:nvPr>
        </p:nvSpPr>
        <p:spPr>
          <a:xfrm>
            <a:off x="6705600" y="210185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7">
            <a:extLst>
              <a:ext uri="{FF2B5EF4-FFF2-40B4-BE49-F238E27FC236}">
                <a16:creationId xmlns:a16="http://schemas.microsoft.com/office/drawing/2014/main" id="{EC050D1A-2715-3588-1F72-368C21CAB30B}"/>
              </a:ext>
            </a:extLst>
          </p:cNvPr>
          <p:cNvSpPr>
            <a:spLocks noGrp="1" noChangeArrowheads="1"/>
          </p:cNvSpPr>
          <p:nvPr>
            <p:ph type="dt" sz="half" idx="10"/>
          </p:nvPr>
        </p:nvSpPr>
        <p:spPr/>
        <p:txBody>
          <a:bodyPr/>
          <a:lstStyle>
            <a:lvl1pPr>
              <a:defRPr/>
            </a:lvl1pPr>
          </a:lstStyle>
          <a:p>
            <a:pPr>
              <a:defRPr/>
            </a:pPr>
            <a:endParaRPr lang="tr-TR"/>
          </a:p>
        </p:txBody>
      </p:sp>
      <p:sp>
        <p:nvSpPr>
          <p:cNvPr id="6" name="Rectangle 8">
            <a:extLst>
              <a:ext uri="{FF2B5EF4-FFF2-40B4-BE49-F238E27FC236}">
                <a16:creationId xmlns:a16="http://schemas.microsoft.com/office/drawing/2014/main" id="{9C535383-80C2-1EA6-603C-7CDD82086101}"/>
              </a:ext>
            </a:extLst>
          </p:cNvPr>
          <p:cNvSpPr>
            <a:spLocks noGrp="1" noChangeArrowheads="1"/>
          </p:cNvSpPr>
          <p:nvPr>
            <p:ph type="ftr" sz="quarter" idx="11"/>
          </p:nvPr>
        </p:nvSpPr>
        <p:spPr/>
        <p:txBody>
          <a:bodyPr/>
          <a:lstStyle>
            <a:lvl1pPr>
              <a:defRPr/>
            </a:lvl1pPr>
          </a:lstStyle>
          <a:p>
            <a:pPr>
              <a:defRPr/>
            </a:pPr>
            <a:endParaRPr lang="tr-TR"/>
          </a:p>
        </p:txBody>
      </p:sp>
      <p:sp>
        <p:nvSpPr>
          <p:cNvPr id="7" name="Rectangle 11">
            <a:extLst>
              <a:ext uri="{FF2B5EF4-FFF2-40B4-BE49-F238E27FC236}">
                <a16:creationId xmlns:a16="http://schemas.microsoft.com/office/drawing/2014/main" id="{E163C434-637D-593F-2276-385BE96C2CC6}"/>
              </a:ext>
            </a:extLst>
          </p:cNvPr>
          <p:cNvSpPr>
            <a:spLocks noGrp="1" noChangeArrowheads="1"/>
          </p:cNvSpPr>
          <p:nvPr>
            <p:ph type="sldNum" sz="quarter" idx="12"/>
          </p:nvPr>
        </p:nvSpPr>
        <p:spPr/>
        <p:txBody>
          <a:bodyPr/>
          <a:lstStyle>
            <a:lvl1pPr>
              <a:defRPr/>
            </a:lvl1pPr>
          </a:lstStyle>
          <a:p>
            <a:fld id="{F9506ADC-7A20-450A-AEB4-514A6296045C}" type="slidenum">
              <a:rPr lang="tr-TR" altLang="en-US"/>
              <a:pPr/>
              <a:t>‹#›</a:t>
            </a:fld>
            <a:endParaRPr lang="tr-TR" altLang="en-US"/>
          </a:p>
        </p:txBody>
      </p:sp>
    </p:spTree>
    <p:extLst>
      <p:ext uri="{BB962C8B-B14F-4D97-AF65-F5344CB8AC3E}">
        <p14:creationId xmlns:p14="http://schemas.microsoft.com/office/powerpoint/2010/main" val="20819843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5FCDC1-489E-EE9C-8272-2C47842DFAC8}"/>
              </a:ext>
            </a:extLst>
          </p:cNvPr>
          <p:cNvSpPr>
            <a:spLocks noGrp="1"/>
          </p:cNvSpPr>
          <p:nvPr>
            <p:ph type="dt" sz="half" idx="10"/>
          </p:nvPr>
        </p:nvSpPr>
        <p:spPr/>
        <p:txBody>
          <a:bodyPr/>
          <a:lstStyle>
            <a:lvl1pPr>
              <a:defRPr/>
            </a:lvl1pPr>
          </a:lstStyle>
          <a:p>
            <a:fld id="{24764CFB-5B41-4551-A0B3-F13F4BDAD352}" type="datetimeFigureOut">
              <a:rPr lang="en-GB" altLang="en-US"/>
              <a:pPr/>
              <a:t>05/02/2024</a:t>
            </a:fld>
            <a:endParaRPr lang="en-GB" altLang="en-US"/>
          </a:p>
        </p:txBody>
      </p:sp>
      <p:sp>
        <p:nvSpPr>
          <p:cNvPr id="5" name="Footer Placeholder 4">
            <a:extLst>
              <a:ext uri="{FF2B5EF4-FFF2-40B4-BE49-F238E27FC236}">
                <a16:creationId xmlns:a16="http://schemas.microsoft.com/office/drawing/2014/main" id="{E5D9785F-959A-DB3F-CBDD-836CFD37977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4A106C8-1135-89E1-D097-C1C2A69AFD1C}"/>
              </a:ext>
            </a:extLst>
          </p:cNvPr>
          <p:cNvSpPr>
            <a:spLocks noGrp="1"/>
          </p:cNvSpPr>
          <p:nvPr>
            <p:ph type="sldNum" sz="quarter" idx="12"/>
          </p:nvPr>
        </p:nvSpPr>
        <p:spPr/>
        <p:txBody>
          <a:bodyPr/>
          <a:lstStyle>
            <a:lvl1pPr>
              <a:defRPr/>
            </a:lvl1pPr>
          </a:lstStyle>
          <a:p>
            <a:fld id="{ED9B5032-2453-457D-B87A-46D500A626F1}" type="slidenum">
              <a:rPr lang="en-GB" altLang="en-US"/>
              <a:pPr/>
              <a:t>‹#›</a:t>
            </a:fld>
            <a:endParaRPr lang="en-GB" altLang="en-US"/>
          </a:p>
        </p:txBody>
      </p:sp>
    </p:spTree>
    <p:extLst>
      <p:ext uri="{BB962C8B-B14F-4D97-AF65-F5344CB8AC3E}">
        <p14:creationId xmlns:p14="http://schemas.microsoft.com/office/powerpoint/2010/main" val="3240726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CFE1D5-49E0-E823-19F6-7C14E3738A05}"/>
              </a:ext>
            </a:extLst>
          </p:cNvPr>
          <p:cNvSpPr>
            <a:spLocks noGrp="1"/>
          </p:cNvSpPr>
          <p:nvPr>
            <p:ph type="dt" sz="half" idx="10"/>
          </p:nvPr>
        </p:nvSpPr>
        <p:spPr/>
        <p:txBody>
          <a:bodyPr/>
          <a:lstStyle>
            <a:lvl1pPr>
              <a:defRPr/>
            </a:lvl1pPr>
          </a:lstStyle>
          <a:p>
            <a:fld id="{25454A15-1A21-4542-A0C7-8D6753F70864}" type="datetimeFigureOut">
              <a:rPr lang="en-GB" altLang="en-US"/>
              <a:pPr/>
              <a:t>05/02/2024</a:t>
            </a:fld>
            <a:endParaRPr lang="en-GB" altLang="en-US"/>
          </a:p>
        </p:txBody>
      </p:sp>
      <p:sp>
        <p:nvSpPr>
          <p:cNvPr id="5" name="Footer Placeholder 4">
            <a:extLst>
              <a:ext uri="{FF2B5EF4-FFF2-40B4-BE49-F238E27FC236}">
                <a16:creationId xmlns:a16="http://schemas.microsoft.com/office/drawing/2014/main" id="{E832C132-6D89-BF5F-B8DF-F5C57D5E729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5233921-DE20-4091-83D6-4636FA6944DD}"/>
              </a:ext>
            </a:extLst>
          </p:cNvPr>
          <p:cNvSpPr>
            <a:spLocks noGrp="1"/>
          </p:cNvSpPr>
          <p:nvPr>
            <p:ph type="sldNum" sz="quarter" idx="12"/>
          </p:nvPr>
        </p:nvSpPr>
        <p:spPr/>
        <p:txBody>
          <a:bodyPr/>
          <a:lstStyle>
            <a:lvl1pPr>
              <a:defRPr/>
            </a:lvl1pPr>
          </a:lstStyle>
          <a:p>
            <a:fld id="{7860BFE0-6B7B-44D2-A5C7-6E1CF3B954A5}" type="slidenum">
              <a:rPr lang="en-GB" altLang="en-US"/>
              <a:pPr/>
              <a:t>‹#›</a:t>
            </a:fld>
            <a:endParaRPr lang="en-GB" altLang="en-US"/>
          </a:p>
        </p:txBody>
      </p:sp>
    </p:spTree>
    <p:extLst>
      <p:ext uri="{BB962C8B-B14F-4D97-AF65-F5344CB8AC3E}">
        <p14:creationId xmlns:p14="http://schemas.microsoft.com/office/powerpoint/2010/main" val="32154214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465A38-A3B6-82C3-071B-A09492B001D9}"/>
              </a:ext>
            </a:extLst>
          </p:cNvPr>
          <p:cNvSpPr>
            <a:spLocks noGrp="1"/>
          </p:cNvSpPr>
          <p:nvPr>
            <p:ph type="dt" sz="half" idx="10"/>
          </p:nvPr>
        </p:nvSpPr>
        <p:spPr/>
        <p:txBody>
          <a:bodyPr/>
          <a:lstStyle>
            <a:lvl1pPr>
              <a:defRPr/>
            </a:lvl1pPr>
          </a:lstStyle>
          <a:p>
            <a:fld id="{BACFBCDA-EF38-464C-9539-607BF6340A19}" type="datetimeFigureOut">
              <a:rPr lang="en-GB" altLang="en-US"/>
              <a:pPr/>
              <a:t>05/02/2024</a:t>
            </a:fld>
            <a:endParaRPr lang="en-GB" altLang="en-US"/>
          </a:p>
        </p:txBody>
      </p:sp>
      <p:sp>
        <p:nvSpPr>
          <p:cNvPr id="5" name="Footer Placeholder 4">
            <a:extLst>
              <a:ext uri="{FF2B5EF4-FFF2-40B4-BE49-F238E27FC236}">
                <a16:creationId xmlns:a16="http://schemas.microsoft.com/office/drawing/2014/main" id="{5FE6CCCE-91DA-B555-D7C4-795D37FA62E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9571194-0666-E0DF-B44A-0CB138C3C1AD}"/>
              </a:ext>
            </a:extLst>
          </p:cNvPr>
          <p:cNvSpPr>
            <a:spLocks noGrp="1"/>
          </p:cNvSpPr>
          <p:nvPr>
            <p:ph type="sldNum" sz="quarter" idx="12"/>
          </p:nvPr>
        </p:nvSpPr>
        <p:spPr/>
        <p:txBody>
          <a:bodyPr/>
          <a:lstStyle>
            <a:lvl1pPr>
              <a:defRPr/>
            </a:lvl1pPr>
          </a:lstStyle>
          <a:p>
            <a:fld id="{33EB6F97-9D4B-4808-8844-426832BD6955}" type="slidenum">
              <a:rPr lang="en-GB" altLang="en-US"/>
              <a:pPr/>
              <a:t>‹#›</a:t>
            </a:fld>
            <a:endParaRPr lang="en-GB" altLang="en-US"/>
          </a:p>
        </p:txBody>
      </p:sp>
    </p:spTree>
    <p:extLst>
      <p:ext uri="{BB962C8B-B14F-4D97-AF65-F5344CB8AC3E}">
        <p14:creationId xmlns:p14="http://schemas.microsoft.com/office/powerpoint/2010/main" val="2794469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F62342A6-FBB4-475D-4255-2D3E818186C2}"/>
              </a:ext>
            </a:extLst>
          </p:cNvPr>
          <p:cNvSpPr>
            <a:spLocks noGrp="1"/>
          </p:cNvSpPr>
          <p:nvPr>
            <p:ph type="dt" sz="half" idx="10"/>
          </p:nvPr>
        </p:nvSpPr>
        <p:spPr/>
        <p:txBody>
          <a:bodyPr/>
          <a:lstStyle>
            <a:lvl1pPr>
              <a:defRPr/>
            </a:lvl1pPr>
          </a:lstStyle>
          <a:p>
            <a:fld id="{ECC264F6-C690-42E3-B397-377CD3411B70}" type="datetimeFigureOut">
              <a:rPr lang="en-GB" altLang="en-US"/>
              <a:pPr/>
              <a:t>05/02/2024</a:t>
            </a:fld>
            <a:endParaRPr lang="en-GB" altLang="en-US"/>
          </a:p>
        </p:txBody>
      </p:sp>
      <p:sp>
        <p:nvSpPr>
          <p:cNvPr id="6" name="Footer Placeholder 4">
            <a:extLst>
              <a:ext uri="{FF2B5EF4-FFF2-40B4-BE49-F238E27FC236}">
                <a16:creationId xmlns:a16="http://schemas.microsoft.com/office/drawing/2014/main" id="{0A936F85-B3F4-2C18-D3BB-CADD4D891FC7}"/>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C5D1F7C-D664-E90A-321E-A24AE3AA76ED}"/>
              </a:ext>
            </a:extLst>
          </p:cNvPr>
          <p:cNvSpPr>
            <a:spLocks noGrp="1"/>
          </p:cNvSpPr>
          <p:nvPr>
            <p:ph type="sldNum" sz="quarter" idx="12"/>
          </p:nvPr>
        </p:nvSpPr>
        <p:spPr/>
        <p:txBody>
          <a:bodyPr/>
          <a:lstStyle>
            <a:lvl1pPr>
              <a:defRPr/>
            </a:lvl1pPr>
          </a:lstStyle>
          <a:p>
            <a:fld id="{ADA228C7-DE3C-42FB-94C8-9561017C482C}" type="slidenum">
              <a:rPr lang="en-GB" altLang="en-US"/>
              <a:pPr/>
              <a:t>‹#›</a:t>
            </a:fld>
            <a:endParaRPr lang="en-GB" altLang="en-US"/>
          </a:p>
        </p:txBody>
      </p:sp>
    </p:spTree>
    <p:extLst>
      <p:ext uri="{BB962C8B-B14F-4D97-AF65-F5344CB8AC3E}">
        <p14:creationId xmlns:p14="http://schemas.microsoft.com/office/powerpoint/2010/main" val="1160090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D94218D2-1D0F-87EE-22FF-369209955E86}"/>
              </a:ext>
            </a:extLst>
          </p:cNvPr>
          <p:cNvSpPr>
            <a:spLocks noGrp="1"/>
          </p:cNvSpPr>
          <p:nvPr>
            <p:ph type="dt" sz="half" idx="10"/>
          </p:nvPr>
        </p:nvSpPr>
        <p:spPr/>
        <p:txBody>
          <a:bodyPr/>
          <a:lstStyle>
            <a:lvl1pPr>
              <a:defRPr/>
            </a:lvl1pPr>
          </a:lstStyle>
          <a:p>
            <a:fld id="{88F89965-D9EA-4AA1-AC9F-9A01E09560EF}" type="datetimeFigureOut">
              <a:rPr lang="en-GB" altLang="en-US"/>
              <a:pPr/>
              <a:t>05/02/2024</a:t>
            </a:fld>
            <a:endParaRPr lang="en-GB" altLang="en-US"/>
          </a:p>
        </p:txBody>
      </p:sp>
      <p:sp>
        <p:nvSpPr>
          <p:cNvPr id="8" name="Footer Placeholder 4">
            <a:extLst>
              <a:ext uri="{FF2B5EF4-FFF2-40B4-BE49-F238E27FC236}">
                <a16:creationId xmlns:a16="http://schemas.microsoft.com/office/drawing/2014/main" id="{224182E2-8DD9-5F47-2C6B-E7CF4ED17A24}"/>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8077A846-9D20-F318-4297-38AEF2576F09}"/>
              </a:ext>
            </a:extLst>
          </p:cNvPr>
          <p:cNvSpPr>
            <a:spLocks noGrp="1"/>
          </p:cNvSpPr>
          <p:nvPr>
            <p:ph type="sldNum" sz="quarter" idx="12"/>
          </p:nvPr>
        </p:nvSpPr>
        <p:spPr/>
        <p:txBody>
          <a:bodyPr/>
          <a:lstStyle>
            <a:lvl1pPr>
              <a:defRPr/>
            </a:lvl1pPr>
          </a:lstStyle>
          <a:p>
            <a:fld id="{38576E82-1E2C-4BC5-86C2-8BA492B395D1}" type="slidenum">
              <a:rPr lang="en-GB" altLang="en-US"/>
              <a:pPr/>
              <a:t>‹#›</a:t>
            </a:fld>
            <a:endParaRPr lang="en-GB" altLang="en-US"/>
          </a:p>
        </p:txBody>
      </p:sp>
    </p:spTree>
    <p:extLst>
      <p:ext uri="{BB962C8B-B14F-4D97-AF65-F5344CB8AC3E}">
        <p14:creationId xmlns:p14="http://schemas.microsoft.com/office/powerpoint/2010/main" val="13383245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CF0E07C5-0A9F-AF25-DD19-7D2091CD750A}"/>
              </a:ext>
            </a:extLst>
          </p:cNvPr>
          <p:cNvSpPr>
            <a:spLocks noGrp="1"/>
          </p:cNvSpPr>
          <p:nvPr>
            <p:ph type="dt" sz="half" idx="10"/>
          </p:nvPr>
        </p:nvSpPr>
        <p:spPr/>
        <p:txBody>
          <a:bodyPr/>
          <a:lstStyle>
            <a:lvl1pPr>
              <a:defRPr/>
            </a:lvl1pPr>
          </a:lstStyle>
          <a:p>
            <a:fld id="{DFD05AE1-072C-489F-BC72-6898BAE8DF4D}" type="datetimeFigureOut">
              <a:rPr lang="en-GB" altLang="en-US"/>
              <a:pPr/>
              <a:t>05/02/2024</a:t>
            </a:fld>
            <a:endParaRPr lang="en-GB" altLang="en-US"/>
          </a:p>
        </p:txBody>
      </p:sp>
      <p:sp>
        <p:nvSpPr>
          <p:cNvPr id="4" name="Footer Placeholder 4">
            <a:extLst>
              <a:ext uri="{FF2B5EF4-FFF2-40B4-BE49-F238E27FC236}">
                <a16:creationId xmlns:a16="http://schemas.microsoft.com/office/drawing/2014/main" id="{83CA7B0C-F37C-4357-202B-6008B696A449}"/>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BB3C06D2-74EF-8B7F-522C-B9558E531455}"/>
              </a:ext>
            </a:extLst>
          </p:cNvPr>
          <p:cNvSpPr>
            <a:spLocks noGrp="1"/>
          </p:cNvSpPr>
          <p:nvPr>
            <p:ph type="sldNum" sz="quarter" idx="12"/>
          </p:nvPr>
        </p:nvSpPr>
        <p:spPr/>
        <p:txBody>
          <a:bodyPr/>
          <a:lstStyle>
            <a:lvl1pPr>
              <a:defRPr/>
            </a:lvl1pPr>
          </a:lstStyle>
          <a:p>
            <a:fld id="{39B2E187-4EFF-43D7-AE3D-DB1C36D7D257}" type="slidenum">
              <a:rPr lang="en-GB" altLang="en-US"/>
              <a:pPr/>
              <a:t>‹#›</a:t>
            </a:fld>
            <a:endParaRPr lang="en-GB" altLang="en-US"/>
          </a:p>
        </p:txBody>
      </p:sp>
    </p:spTree>
    <p:extLst>
      <p:ext uri="{BB962C8B-B14F-4D97-AF65-F5344CB8AC3E}">
        <p14:creationId xmlns:p14="http://schemas.microsoft.com/office/powerpoint/2010/main" val="4403407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E82F64C-1F10-7B3F-FA1F-1AAFCCDC56FC}"/>
              </a:ext>
            </a:extLst>
          </p:cNvPr>
          <p:cNvSpPr>
            <a:spLocks noGrp="1"/>
          </p:cNvSpPr>
          <p:nvPr>
            <p:ph type="dt" sz="half" idx="10"/>
          </p:nvPr>
        </p:nvSpPr>
        <p:spPr/>
        <p:txBody>
          <a:bodyPr/>
          <a:lstStyle>
            <a:lvl1pPr>
              <a:defRPr/>
            </a:lvl1pPr>
          </a:lstStyle>
          <a:p>
            <a:fld id="{419DBDCD-887F-4F9A-B3C8-DE85C8095A14}" type="datetimeFigureOut">
              <a:rPr lang="en-GB" altLang="en-US"/>
              <a:pPr/>
              <a:t>05/02/2024</a:t>
            </a:fld>
            <a:endParaRPr lang="en-GB" altLang="en-US"/>
          </a:p>
        </p:txBody>
      </p:sp>
      <p:sp>
        <p:nvSpPr>
          <p:cNvPr id="3" name="Footer Placeholder 4">
            <a:extLst>
              <a:ext uri="{FF2B5EF4-FFF2-40B4-BE49-F238E27FC236}">
                <a16:creationId xmlns:a16="http://schemas.microsoft.com/office/drawing/2014/main" id="{D3299618-A737-FA41-C2FB-ECAF297E22A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3D48B259-DD1A-749E-C4E0-F9933B65301D}"/>
              </a:ext>
            </a:extLst>
          </p:cNvPr>
          <p:cNvSpPr>
            <a:spLocks noGrp="1"/>
          </p:cNvSpPr>
          <p:nvPr>
            <p:ph type="sldNum" sz="quarter" idx="12"/>
          </p:nvPr>
        </p:nvSpPr>
        <p:spPr/>
        <p:txBody>
          <a:bodyPr/>
          <a:lstStyle>
            <a:lvl1pPr>
              <a:defRPr/>
            </a:lvl1pPr>
          </a:lstStyle>
          <a:p>
            <a:fld id="{CDA524B6-E8BE-42EC-AE6D-9CA18DBED002}" type="slidenum">
              <a:rPr lang="en-GB" altLang="en-US"/>
              <a:pPr/>
              <a:t>‹#›</a:t>
            </a:fld>
            <a:endParaRPr lang="en-GB" altLang="en-US"/>
          </a:p>
        </p:txBody>
      </p:sp>
    </p:spTree>
    <p:extLst>
      <p:ext uri="{BB962C8B-B14F-4D97-AF65-F5344CB8AC3E}">
        <p14:creationId xmlns:p14="http://schemas.microsoft.com/office/powerpoint/2010/main" val="40371562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E4441F2-823A-24CA-9A52-7E6744CDDC09}"/>
              </a:ext>
            </a:extLst>
          </p:cNvPr>
          <p:cNvSpPr>
            <a:spLocks noGrp="1"/>
          </p:cNvSpPr>
          <p:nvPr>
            <p:ph type="dt" sz="half" idx="10"/>
          </p:nvPr>
        </p:nvSpPr>
        <p:spPr/>
        <p:txBody>
          <a:bodyPr/>
          <a:lstStyle>
            <a:lvl1pPr>
              <a:defRPr/>
            </a:lvl1pPr>
          </a:lstStyle>
          <a:p>
            <a:fld id="{5CE447A2-7700-46DA-8D82-78958A081C86}" type="datetimeFigureOut">
              <a:rPr lang="en-GB" altLang="en-US"/>
              <a:pPr/>
              <a:t>05/02/2024</a:t>
            </a:fld>
            <a:endParaRPr lang="en-GB" altLang="en-US"/>
          </a:p>
        </p:txBody>
      </p:sp>
      <p:sp>
        <p:nvSpPr>
          <p:cNvPr id="6" name="Footer Placeholder 4">
            <a:extLst>
              <a:ext uri="{FF2B5EF4-FFF2-40B4-BE49-F238E27FC236}">
                <a16:creationId xmlns:a16="http://schemas.microsoft.com/office/drawing/2014/main" id="{C84FFD3C-8CC6-8320-E4FB-48DBDDF2D84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D39B940-2E30-E767-B17F-216EC8CE4B27}"/>
              </a:ext>
            </a:extLst>
          </p:cNvPr>
          <p:cNvSpPr>
            <a:spLocks noGrp="1"/>
          </p:cNvSpPr>
          <p:nvPr>
            <p:ph type="sldNum" sz="quarter" idx="12"/>
          </p:nvPr>
        </p:nvSpPr>
        <p:spPr/>
        <p:txBody>
          <a:bodyPr/>
          <a:lstStyle>
            <a:lvl1pPr>
              <a:defRPr/>
            </a:lvl1pPr>
          </a:lstStyle>
          <a:p>
            <a:fld id="{B6F80F12-0710-40E8-8096-C7243C1CA913}" type="slidenum">
              <a:rPr lang="en-GB" altLang="en-US"/>
              <a:pPr/>
              <a:t>‹#›</a:t>
            </a:fld>
            <a:endParaRPr lang="en-GB" altLang="en-US"/>
          </a:p>
        </p:txBody>
      </p:sp>
    </p:spTree>
    <p:extLst>
      <p:ext uri="{BB962C8B-B14F-4D97-AF65-F5344CB8AC3E}">
        <p14:creationId xmlns:p14="http://schemas.microsoft.com/office/powerpoint/2010/main" val="35982476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A98FF79-2122-31FB-8649-8C2FBDA3FE23}"/>
              </a:ext>
            </a:extLst>
          </p:cNvPr>
          <p:cNvSpPr>
            <a:spLocks noGrp="1"/>
          </p:cNvSpPr>
          <p:nvPr>
            <p:ph type="dt" sz="half" idx="10"/>
          </p:nvPr>
        </p:nvSpPr>
        <p:spPr/>
        <p:txBody>
          <a:bodyPr/>
          <a:lstStyle>
            <a:lvl1pPr>
              <a:defRPr/>
            </a:lvl1pPr>
          </a:lstStyle>
          <a:p>
            <a:fld id="{73FC6EEA-9971-4DEE-B1BD-10D0663A2027}" type="datetimeFigureOut">
              <a:rPr lang="en-GB" altLang="en-US"/>
              <a:pPr/>
              <a:t>05/02/2024</a:t>
            </a:fld>
            <a:endParaRPr lang="en-GB" altLang="en-US"/>
          </a:p>
        </p:txBody>
      </p:sp>
      <p:sp>
        <p:nvSpPr>
          <p:cNvPr id="6" name="Footer Placeholder 4">
            <a:extLst>
              <a:ext uri="{FF2B5EF4-FFF2-40B4-BE49-F238E27FC236}">
                <a16:creationId xmlns:a16="http://schemas.microsoft.com/office/drawing/2014/main" id="{FE81782C-9849-6D83-D1EF-96ACA104123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8564B992-684B-33EA-5BBE-1EFBE99080CE}"/>
              </a:ext>
            </a:extLst>
          </p:cNvPr>
          <p:cNvSpPr>
            <a:spLocks noGrp="1"/>
          </p:cNvSpPr>
          <p:nvPr>
            <p:ph type="sldNum" sz="quarter" idx="12"/>
          </p:nvPr>
        </p:nvSpPr>
        <p:spPr/>
        <p:txBody>
          <a:bodyPr/>
          <a:lstStyle>
            <a:lvl1pPr>
              <a:defRPr/>
            </a:lvl1pPr>
          </a:lstStyle>
          <a:p>
            <a:fld id="{2BFC2303-EC75-45E3-9042-79BACAEADD95}" type="slidenum">
              <a:rPr lang="en-GB" altLang="en-US"/>
              <a:pPr/>
              <a:t>‹#›</a:t>
            </a:fld>
            <a:endParaRPr lang="en-GB" altLang="en-US"/>
          </a:p>
        </p:txBody>
      </p:sp>
    </p:spTree>
    <p:extLst>
      <p:ext uri="{BB962C8B-B14F-4D97-AF65-F5344CB8AC3E}">
        <p14:creationId xmlns:p14="http://schemas.microsoft.com/office/powerpoint/2010/main" val="3387168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5254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162553-8015-B1A8-1BE0-90A4E3FB8A61}"/>
              </a:ext>
            </a:extLst>
          </p:cNvPr>
          <p:cNvSpPr>
            <a:spLocks noGrp="1"/>
          </p:cNvSpPr>
          <p:nvPr>
            <p:ph type="dt" sz="half" idx="10"/>
          </p:nvPr>
        </p:nvSpPr>
        <p:spPr/>
        <p:txBody>
          <a:bodyPr/>
          <a:lstStyle>
            <a:lvl1pPr>
              <a:defRPr/>
            </a:lvl1pPr>
          </a:lstStyle>
          <a:p>
            <a:fld id="{3EAD67DC-6789-4D17-8FAA-E55BB9B059A5}" type="datetimeFigureOut">
              <a:rPr lang="en-GB" altLang="en-US"/>
              <a:pPr/>
              <a:t>05/02/2024</a:t>
            </a:fld>
            <a:endParaRPr lang="en-GB" altLang="en-US"/>
          </a:p>
        </p:txBody>
      </p:sp>
      <p:sp>
        <p:nvSpPr>
          <p:cNvPr id="5" name="Footer Placeholder 4">
            <a:extLst>
              <a:ext uri="{FF2B5EF4-FFF2-40B4-BE49-F238E27FC236}">
                <a16:creationId xmlns:a16="http://schemas.microsoft.com/office/drawing/2014/main" id="{B8A0542D-7248-B222-0FFF-0E6D67EF149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378421-A599-EFC0-A31C-C2A9622360CB}"/>
              </a:ext>
            </a:extLst>
          </p:cNvPr>
          <p:cNvSpPr>
            <a:spLocks noGrp="1"/>
          </p:cNvSpPr>
          <p:nvPr>
            <p:ph type="sldNum" sz="quarter" idx="12"/>
          </p:nvPr>
        </p:nvSpPr>
        <p:spPr/>
        <p:txBody>
          <a:bodyPr/>
          <a:lstStyle>
            <a:lvl1pPr>
              <a:defRPr/>
            </a:lvl1pPr>
          </a:lstStyle>
          <a:p>
            <a:fld id="{EBD83475-3383-4365-B2AA-62642B4BF30E}" type="slidenum">
              <a:rPr lang="en-GB" altLang="en-US"/>
              <a:pPr/>
              <a:t>‹#›</a:t>
            </a:fld>
            <a:endParaRPr lang="en-GB" altLang="en-US"/>
          </a:p>
        </p:txBody>
      </p:sp>
    </p:spTree>
    <p:extLst>
      <p:ext uri="{BB962C8B-B14F-4D97-AF65-F5344CB8AC3E}">
        <p14:creationId xmlns:p14="http://schemas.microsoft.com/office/powerpoint/2010/main" val="16852871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5E89CF-EBEF-6EE9-E4B5-B7E6E19065ED}"/>
              </a:ext>
            </a:extLst>
          </p:cNvPr>
          <p:cNvSpPr>
            <a:spLocks noGrp="1"/>
          </p:cNvSpPr>
          <p:nvPr>
            <p:ph type="dt" sz="half" idx="10"/>
          </p:nvPr>
        </p:nvSpPr>
        <p:spPr/>
        <p:txBody>
          <a:bodyPr/>
          <a:lstStyle>
            <a:lvl1pPr>
              <a:defRPr/>
            </a:lvl1pPr>
          </a:lstStyle>
          <a:p>
            <a:fld id="{268D939E-2AC2-493A-A3A4-17845CF5F17D}" type="datetimeFigureOut">
              <a:rPr lang="en-GB" altLang="en-US"/>
              <a:pPr/>
              <a:t>05/02/2024</a:t>
            </a:fld>
            <a:endParaRPr lang="en-GB" altLang="en-US"/>
          </a:p>
        </p:txBody>
      </p:sp>
      <p:sp>
        <p:nvSpPr>
          <p:cNvPr id="5" name="Footer Placeholder 4">
            <a:extLst>
              <a:ext uri="{FF2B5EF4-FFF2-40B4-BE49-F238E27FC236}">
                <a16:creationId xmlns:a16="http://schemas.microsoft.com/office/drawing/2014/main" id="{3BF7FC4E-FA1F-1BA8-A54F-2D08640BF6C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E3A9707-2174-AC72-B558-1CAA25497456}"/>
              </a:ext>
            </a:extLst>
          </p:cNvPr>
          <p:cNvSpPr>
            <a:spLocks noGrp="1"/>
          </p:cNvSpPr>
          <p:nvPr>
            <p:ph type="sldNum" sz="quarter" idx="12"/>
          </p:nvPr>
        </p:nvSpPr>
        <p:spPr/>
        <p:txBody>
          <a:bodyPr/>
          <a:lstStyle>
            <a:lvl1pPr>
              <a:defRPr/>
            </a:lvl1pPr>
          </a:lstStyle>
          <a:p>
            <a:fld id="{E576AC13-D70C-46F0-8E47-C22A7E5BF7A8}" type="slidenum">
              <a:rPr lang="en-GB" altLang="en-US"/>
              <a:pPr/>
              <a:t>‹#›</a:t>
            </a:fld>
            <a:endParaRPr lang="en-GB" altLang="en-US"/>
          </a:p>
        </p:txBody>
      </p:sp>
    </p:spTree>
    <p:extLst>
      <p:ext uri="{BB962C8B-B14F-4D97-AF65-F5344CB8AC3E}">
        <p14:creationId xmlns:p14="http://schemas.microsoft.com/office/powerpoint/2010/main" val="24935414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5792E5F5-F3B3-46DA-95B2-695E1CD2A7FD}"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37316814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EDBB6990-2F14-45D7-8FB9-43F2E55C339E}"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21411582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9BB3C03E-910F-4F4B-B138-41763A62D348}"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153407911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eaLnBrk="0" hangingPunct="0">
              <a:defRPr/>
            </a:lvl1pPr>
          </a:lstStyle>
          <a:p>
            <a:pPr defTabSz="914400" fontAlgn="base">
              <a:spcBef>
                <a:spcPct val="0"/>
              </a:spcBef>
              <a:spcAft>
                <a:spcPct val="0"/>
              </a:spcAft>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defTabSz="91440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D004DF6B-D3A2-448D-9139-A214A3BBB9C8}"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8008999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defTabSz="914400" fontAlgn="base">
              <a:spcBef>
                <a:spcPct val="0"/>
              </a:spcBef>
              <a:spcAft>
                <a:spcPct val="0"/>
              </a:spcAft>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defTabSz="914400" fontAlgn="base">
              <a:spcBef>
                <a:spcPct val="0"/>
              </a:spcBef>
              <a:spcAft>
                <a:spcPct val="0"/>
              </a:spcAft>
              <a:defRPr/>
            </a:pPr>
            <a:endParaRPr lang="en-US"/>
          </a:p>
        </p:txBody>
      </p:sp>
      <p:sp>
        <p:nvSpPr>
          <p:cNvPr id="9"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89B9367A-B76D-4017-BB10-6C28D833DEF3}"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30286735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defTabSz="914400" fontAlgn="base">
              <a:spcBef>
                <a:spcPct val="0"/>
              </a:spcBef>
              <a:spcAft>
                <a:spcPct val="0"/>
              </a:spcAft>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defTabSz="914400" fontAlgn="base">
              <a:spcBef>
                <a:spcPct val="0"/>
              </a:spcBef>
              <a:spcAft>
                <a:spcPct val="0"/>
              </a:spcAft>
              <a:defRPr/>
            </a:pPr>
            <a:endParaRPr lang="en-US"/>
          </a:p>
        </p:txBody>
      </p:sp>
      <p:sp>
        <p:nvSpPr>
          <p:cNvPr id="5"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5892D378-725A-4349-B179-28B47D72009B}"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117066754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defTabSz="914400" fontAlgn="base">
              <a:spcBef>
                <a:spcPct val="0"/>
              </a:spcBef>
              <a:spcAft>
                <a:spcPct val="0"/>
              </a:spcAft>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defTabSz="914400" fontAlgn="base">
              <a:spcBef>
                <a:spcPct val="0"/>
              </a:spcBef>
              <a:spcAft>
                <a:spcPct val="0"/>
              </a:spcAft>
              <a:defRPr/>
            </a:pPr>
            <a:endParaRPr lang="en-US"/>
          </a:p>
        </p:txBody>
      </p:sp>
      <p:sp>
        <p:nvSpPr>
          <p:cNvPr id="4"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B2E85ABC-834E-42E2-9736-1F97737C7F73}"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101591275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defTabSz="914400" fontAlgn="base">
              <a:spcBef>
                <a:spcPct val="0"/>
              </a:spcBef>
              <a:spcAft>
                <a:spcPct val="0"/>
              </a:spcAft>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defTabSz="91440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FCEEA2D6-CA49-427D-B369-B70053182E50}"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1609343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8815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eaLnBrk="0" hangingPunct="0">
              <a:defRPr/>
            </a:lvl1pPr>
          </a:lstStyle>
          <a:p>
            <a:pPr defTabSz="914400" fontAlgn="base">
              <a:spcBef>
                <a:spcPct val="0"/>
              </a:spcBef>
              <a:spcAft>
                <a:spcPct val="0"/>
              </a:spcAft>
              <a:defRPr/>
            </a:pPr>
            <a:endParaRPr lang="en-US"/>
          </a:p>
        </p:txBody>
      </p:sp>
      <p:sp>
        <p:nvSpPr>
          <p:cNvPr id="6" name="Footer Placeholder 5"/>
          <p:cNvSpPr>
            <a:spLocks noGrp="1" noChangeArrowheads="1"/>
          </p:cNvSpPr>
          <p:nvPr>
            <p:ph type="ftr" sz="quarter" idx="11"/>
          </p:nvPr>
        </p:nvSpPr>
        <p:spPr/>
        <p:txBody>
          <a:bodyPr/>
          <a:lstStyle>
            <a:lvl1pPr eaLnBrk="0" hangingPunct="0">
              <a:defRPr/>
            </a:lvl1pPr>
          </a:lstStyle>
          <a:p>
            <a:pPr defTabSz="91440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B772BB37-24F8-4212-A538-843A23C9C17E}"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9295233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AC6BD0F4-1DC9-4786-A378-D3DF36F75F94}"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4643878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0BFFC170-1448-4A42-83ED-F0DB3FC19104}"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363859221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0" y="0"/>
            <a:ext cx="12192000" cy="6858000"/>
          </a:xfrm>
          <a:prstGeom prst="rect">
            <a:avLst/>
          </a:prstGeom>
          <a:gradFill rotWithShape="0">
            <a:gsLst>
              <a:gs pos="0">
                <a:schemeClr val="tx2"/>
              </a:gs>
              <a:gs pos="50000">
                <a:srgbClr val="FFFFFF"/>
              </a:gs>
              <a:gs pos="100000">
                <a:schemeClr val="tx2"/>
              </a:gs>
            </a:gsLst>
            <a:lin ang="5400000" scaled="1"/>
          </a:gradFill>
          <a:ln w="9525">
            <a:solidFill>
              <a:schemeClr val="tx1"/>
            </a:solidFill>
            <a:miter lim="800000"/>
            <a:headEnd/>
            <a:tailEnd/>
          </a:ln>
          <a:effectLst/>
        </p:spPr>
        <p:txBody>
          <a:bodyPr wrap="none"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Arial"/>
              <a:ea typeface="+mn-ea"/>
              <a:cs typeface="B Nazanin"/>
            </a:endParaRPr>
          </a:p>
        </p:txBody>
      </p:sp>
      <p:sp>
        <p:nvSpPr>
          <p:cNvPr id="2" name="1 Marcador de contenido"/>
          <p:cNvSpPr>
            <a:spLocks noGrp="1"/>
          </p:cNvSpPr>
          <p:nvPr>
            <p:ph/>
          </p:nvPr>
        </p:nvSpPr>
        <p:spPr>
          <a:xfrm>
            <a:off x="609600" y="274639"/>
            <a:ext cx="10972800" cy="58515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512792981"/>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11074400" cy="10668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eaLnBrk="0" hangingPunct="0">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11"/>
          </p:nvPr>
        </p:nvSpPr>
        <p:spPr/>
        <p:txBody>
          <a:bodyPr/>
          <a:lstStyle>
            <a:lvl1pPr algn="l" eaLnBrk="0" hangingPunct="0">
              <a:defRPr>
                <a:latin typeface="Times New Roman" panose="02020603050405020304" pitchFamily="18" charset="0"/>
              </a:defRPr>
            </a:lvl1pPr>
          </a:lstStyle>
          <a:p>
            <a:pPr defTabSz="914400" fontAlgn="base">
              <a:spcBef>
                <a:spcPct val="0"/>
              </a:spcBef>
              <a:spcAft>
                <a:spcPct val="0"/>
              </a:spcAft>
              <a:defRPr/>
            </a:pPr>
            <a:fld id="{7F2DC1EB-F428-4EF8-9A3B-B14D0541C63F}"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164395880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2" name="Picture 12" descr="tbg_pp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9"/>
            <a:ext cx="1219411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3639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28B1082-BD3E-4DFA-A65B-A553744696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4176550"/>
      </p:ext>
    </p:extLst>
  </p:cSld>
  <p:clrMapOvr>
    <a:masterClrMapping/>
  </p:clrMapOvr>
  <p:transition spd="slow" advClick="0" advTm="6000">
    <p:zoom dir="in"/>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3CB3E0-1969-4A0A-B910-941CCC5F52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4776015"/>
      </p:ext>
    </p:extLst>
  </p:cSld>
  <p:clrMapOvr>
    <a:masterClrMapping/>
  </p:clrMapOvr>
  <p:transition spd="slow" advClick="0" advTm="6000">
    <p:zoom dir="in"/>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C2CA49-69A2-4A5C-9421-0F21C2050E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9289698"/>
      </p:ext>
    </p:extLst>
  </p:cSld>
  <p:clrMapOvr>
    <a:masterClrMapping/>
  </p:clrMapOvr>
  <p:transition spd="slow" advClick="0" advTm="6000">
    <p:zoom dir="in"/>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82827D0-A41D-4775-AE0A-41581207CB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4400580"/>
      </p:ext>
    </p:extLst>
  </p:cSld>
  <p:clrMapOvr>
    <a:masterClrMapping/>
  </p:clrMapOvr>
  <p:transition spd="slow" advClick="0" advTm="6000">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1664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810A8D6-58EC-44AD-9ECF-B2A520C0C5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3076061"/>
      </p:ext>
    </p:extLst>
  </p:cSld>
  <p:clrMapOvr>
    <a:masterClrMapping/>
  </p:clrMapOvr>
  <p:transition spd="slow" advClick="0" advTm="6000">
    <p:zoom dir="in"/>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8A13DF8-21EB-4C2A-8DBA-D921D37F8D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900485"/>
      </p:ext>
    </p:extLst>
  </p:cSld>
  <p:clrMapOvr>
    <a:masterClrMapping/>
  </p:clrMapOvr>
  <p:transition spd="slow" advClick="0" advTm="6000">
    <p:zoom dir="in"/>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3CDAB4A-B4D1-4401-9F69-EDAB6E85B9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375987"/>
      </p:ext>
    </p:extLst>
  </p:cSld>
  <p:clrMapOvr>
    <a:masterClrMapping/>
  </p:clrMapOvr>
  <p:transition spd="slow" advClick="0" advTm="6000">
    <p:zoom dir="in"/>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1116735-CA01-43CE-AF8C-B3A7387468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2408261"/>
      </p:ext>
    </p:extLst>
  </p:cSld>
  <p:clrMapOvr>
    <a:masterClrMapping/>
  </p:clrMapOvr>
  <p:transition spd="slow" advClick="0" advTm="6000">
    <p:zoom dir="in"/>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D981000-518C-458B-989B-16201DEF5E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8129269"/>
      </p:ext>
    </p:extLst>
  </p:cSld>
  <p:clrMapOvr>
    <a:masterClrMapping/>
  </p:clrMapOvr>
  <p:transition spd="slow" advClick="0" advTm="6000">
    <p:zoom dir="in"/>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31ABF3-014E-44C3-9FE7-356C94259E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838351"/>
      </p:ext>
    </p:extLst>
  </p:cSld>
  <p:clrMapOvr>
    <a:masterClrMapping/>
  </p:clrMapOvr>
  <p:transition spd="slow" advClick="0" advTm="6000">
    <p:zoom dir="in"/>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3F5AC2E-4F9D-43E4-ADBC-0CD7B74C14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582580"/>
      </p:ext>
    </p:extLst>
  </p:cSld>
  <p:clrMapOvr>
    <a:masterClrMapping/>
  </p:clrMapOvr>
  <p:transition spd="slow" advClick="0" advTm="6000">
    <p:zoom dir="in"/>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AA31CBB-4C63-4B31-A5ED-ABA751E5B3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392930"/>
      </p:ext>
    </p:extLst>
  </p:cSld>
  <p:clrMapOvr>
    <a:masterClrMapping/>
  </p:clrMapOvr>
  <p:transition spd="slow" advClick="0" advTm="6000">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96D7-BA87-5C43-CF0C-28632A23D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0060D-81C5-374E-C89A-77EB587C01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E4FC9-0D86-FDBA-8045-200B6C92C05A}"/>
              </a:ext>
            </a:extLst>
          </p:cNvPr>
          <p:cNvSpPr>
            <a:spLocks noGrp="1"/>
          </p:cNvSpPr>
          <p:nvPr>
            <p:ph type="dt" sz="half" idx="10"/>
          </p:nvPr>
        </p:nvSpPr>
        <p:spPr/>
        <p:txBody>
          <a:bodyPr/>
          <a:lstStyle/>
          <a:p>
            <a:fld id="{5EE50173-D51D-4A89-BE99-59C9DAC50318}" type="datetimeFigureOut">
              <a:rPr lang="en-US" smtClean="0"/>
              <a:t>2/5/2024</a:t>
            </a:fld>
            <a:endParaRPr lang="en-US"/>
          </a:p>
        </p:txBody>
      </p:sp>
      <p:sp>
        <p:nvSpPr>
          <p:cNvPr id="5" name="Footer Placeholder 4">
            <a:extLst>
              <a:ext uri="{FF2B5EF4-FFF2-40B4-BE49-F238E27FC236}">
                <a16:creationId xmlns:a16="http://schemas.microsoft.com/office/drawing/2014/main" id="{92743E9D-FDB7-7EF5-50F0-7EA5FED7D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F3DD4-098C-9A03-2F26-49510F73E262}"/>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3972229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13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9695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2081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7693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614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6144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565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123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2/5/2024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8787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466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3B70B-231E-95AF-8DEE-40AB2A2714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345D67-3CF1-EFF6-ACB0-411A9D6A8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7B263-1AE7-3042-55E3-C6E325D288FA}"/>
              </a:ext>
            </a:extLst>
          </p:cNvPr>
          <p:cNvSpPr>
            <a:spLocks noGrp="1"/>
          </p:cNvSpPr>
          <p:nvPr>
            <p:ph type="dt" sz="half" idx="10"/>
          </p:nvPr>
        </p:nvSpPr>
        <p:spPr/>
        <p:txBody>
          <a:bodyPr/>
          <a:lstStyle/>
          <a:p>
            <a:fld id="{5EE50173-D51D-4A89-BE99-59C9DAC50318}" type="datetimeFigureOut">
              <a:rPr lang="en-US" smtClean="0"/>
              <a:t>2/5/2024</a:t>
            </a:fld>
            <a:endParaRPr lang="en-US"/>
          </a:p>
        </p:txBody>
      </p:sp>
      <p:sp>
        <p:nvSpPr>
          <p:cNvPr id="5" name="Footer Placeholder 4">
            <a:extLst>
              <a:ext uri="{FF2B5EF4-FFF2-40B4-BE49-F238E27FC236}">
                <a16:creationId xmlns:a16="http://schemas.microsoft.com/office/drawing/2014/main" id="{8997EE94-1BD3-4915-79A6-81BE162EC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66E93-BA32-DF8A-094C-7B8A4ECAE973}"/>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1542580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847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985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24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1683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2433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284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6631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7237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0552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0990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8AE52-A1A4-821F-7904-AF81C036EA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7A641-BC83-C589-0262-4A476265AB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5B6CA6-1F4C-8D52-9721-E27C835F5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26DF37-10F9-CF3B-1062-6794D981538A}"/>
              </a:ext>
            </a:extLst>
          </p:cNvPr>
          <p:cNvSpPr>
            <a:spLocks noGrp="1"/>
          </p:cNvSpPr>
          <p:nvPr>
            <p:ph type="dt" sz="half" idx="10"/>
          </p:nvPr>
        </p:nvSpPr>
        <p:spPr/>
        <p:txBody>
          <a:bodyPr/>
          <a:lstStyle/>
          <a:p>
            <a:fld id="{5EE50173-D51D-4A89-BE99-59C9DAC50318}" type="datetimeFigureOut">
              <a:rPr lang="en-US" smtClean="0"/>
              <a:t>2/5/2024</a:t>
            </a:fld>
            <a:endParaRPr lang="en-US"/>
          </a:p>
        </p:txBody>
      </p:sp>
      <p:sp>
        <p:nvSpPr>
          <p:cNvPr id="6" name="Footer Placeholder 5">
            <a:extLst>
              <a:ext uri="{FF2B5EF4-FFF2-40B4-BE49-F238E27FC236}">
                <a16:creationId xmlns:a16="http://schemas.microsoft.com/office/drawing/2014/main" id="{33ED4D35-2546-EBA2-79F6-CE09CE209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607CF-7991-1233-B179-6A6CB6965169}"/>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2131210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55959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9745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935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0102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986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2/5/2024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0946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1470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333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518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819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5FBC-66CA-ED8D-E52D-E53D83D236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A0C9DB-31B1-5D46-85B6-0D871B7DB3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8FCF2-420B-9E5D-BB3C-34733C8BD7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514757-5833-A0D0-C128-0928E53CC3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D7773F-EF0E-38F5-3DA3-9815A2F8F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37F7FC-3D85-965A-09AF-D4613DFFFFFC}"/>
              </a:ext>
            </a:extLst>
          </p:cNvPr>
          <p:cNvSpPr>
            <a:spLocks noGrp="1"/>
          </p:cNvSpPr>
          <p:nvPr>
            <p:ph type="dt" sz="half" idx="10"/>
          </p:nvPr>
        </p:nvSpPr>
        <p:spPr/>
        <p:txBody>
          <a:bodyPr/>
          <a:lstStyle/>
          <a:p>
            <a:fld id="{5EE50173-D51D-4A89-BE99-59C9DAC50318}" type="datetimeFigureOut">
              <a:rPr lang="en-US" smtClean="0"/>
              <a:t>2/5/2024</a:t>
            </a:fld>
            <a:endParaRPr lang="en-US"/>
          </a:p>
        </p:txBody>
      </p:sp>
      <p:sp>
        <p:nvSpPr>
          <p:cNvPr id="8" name="Footer Placeholder 7">
            <a:extLst>
              <a:ext uri="{FF2B5EF4-FFF2-40B4-BE49-F238E27FC236}">
                <a16:creationId xmlns:a16="http://schemas.microsoft.com/office/drawing/2014/main" id="{09BC254F-BC41-1057-7F27-DFEB8AA2F0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62385-B5B3-5A9F-A641-C28B94E70609}"/>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8817694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2/5/2024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411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051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359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976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65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733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154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11967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2/5/2024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589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476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3F10-1875-B53A-9288-7D95188E72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41A659-E815-774C-B2BE-CA95EAE52529}"/>
              </a:ext>
            </a:extLst>
          </p:cNvPr>
          <p:cNvSpPr>
            <a:spLocks noGrp="1"/>
          </p:cNvSpPr>
          <p:nvPr>
            <p:ph type="dt" sz="half" idx="10"/>
          </p:nvPr>
        </p:nvSpPr>
        <p:spPr/>
        <p:txBody>
          <a:bodyPr/>
          <a:lstStyle/>
          <a:p>
            <a:fld id="{5EE50173-D51D-4A89-BE99-59C9DAC50318}" type="datetimeFigureOut">
              <a:rPr lang="en-US" smtClean="0"/>
              <a:t>2/5/2024</a:t>
            </a:fld>
            <a:endParaRPr lang="en-US"/>
          </a:p>
        </p:txBody>
      </p:sp>
      <p:sp>
        <p:nvSpPr>
          <p:cNvPr id="4" name="Footer Placeholder 3">
            <a:extLst>
              <a:ext uri="{FF2B5EF4-FFF2-40B4-BE49-F238E27FC236}">
                <a16:creationId xmlns:a16="http://schemas.microsoft.com/office/drawing/2014/main" id="{9180B5BD-73E6-37E8-3A14-6346ED9606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06ADE-C806-5142-C941-6A2CADB6FD2C}"/>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12959381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2/5/2024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052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844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2/5/2024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1257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0E144-5211-4140-9847-5939760A4D93}"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9340149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0E144-5211-4140-9847-5939760A4D93}"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36672334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00E144-5211-4140-9847-5939760A4D93}"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1647613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0E144-5211-4140-9847-5939760A4D93}"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2260633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0E144-5211-4140-9847-5939760A4D93}" type="datetimeFigureOut">
              <a:rPr lang="en-US" smtClean="0"/>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25562937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0E144-5211-4140-9847-5939760A4D93}" type="datetimeFigureOut">
              <a:rPr lang="en-US" smtClean="0"/>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19936036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0E144-5211-4140-9847-5939760A4D93}" type="datetimeFigureOut">
              <a:rPr lang="en-US" smtClean="0"/>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2243095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1A0FA8-F95C-CE53-A09D-35070858FF45}"/>
              </a:ext>
            </a:extLst>
          </p:cNvPr>
          <p:cNvSpPr>
            <a:spLocks noGrp="1"/>
          </p:cNvSpPr>
          <p:nvPr>
            <p:ph type="dt" sz="half" idx="10"/>
          </p:nvPr>
        </p:nvSpPr>
        <p:spPr/>
        <p:txBody>
          <a:bodyPr/>
          <a:lstStyle/>
          <a:p>
            <a:fld id="{5EE50173-D51D-4A89-BE99-59C9DAC50318}" type="datetimeFigureOut">
              <a:rPr lang="en-US" smtClean="0"/>
              <a:t>2/5/2024</a:t>
            </a:fld>
            <a:endParaRPr lang="en-US"/>
          </a:p>
        </p:txBody>
      </p:sp>
      <p:sp>
        <p:nvSpPr>
          <p:cNvPr id="3" name="Footer Placeholder 2">
            <a:extLst>
              <a:ext uri="{FF2B5EF4-FFF2-40B4-BE49-F238E27FC236}">
                <a16:creationId xmlns:a16="http://schemas.microsoft.com/office/drawing/2014/main" id="{904671A1-FB9E-2532-FC47-BFEAC39779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2FF203-E06E-3F6D-AE83-BD2C842C8A18}"/>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3250837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00E144-5211-4140-9847-5939760A4D93}"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8580305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00E144-5211-4140-9847-5939760A4D93}"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2933941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0E144-5211-4140-9847-5939760A4D93}"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25994367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0E144-5211-4140-9847-5939760A4D93}"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1426722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82A4D0-4CE5-4221-8617-061907A2F15F}"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42332868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82A4D0-4CE5-4221-8617-061907A2F15F}"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20976098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82A4D0-4CE5-4221-8617-061907A2F15F}"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5038516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82A4D0-4CE5-4221-8617-061907A2F15F}"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9758678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82A4D0-4CE5-4221-8617-061907A2F15F}" type="datetimeFigureOut">
              <a:rPr lang="en-US" smtClean="0"/>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32926289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82A4D0-4CE5-4221-8617-061907A2F15F}" type="datetimeFigureOut">
              <a:rPr lang="en-US" smtClean="0"/>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3540638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D006E-157D-03C9-0D3A-28EB4614E2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F2C4A9-4DFB-063B-AC82-BD63F6E86A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7CC963-0041-817F-CCD1-1D8A493D5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9918E0-CE4A-51B7-DB3F-92A5698396D6}"/>
              </a:ext>
            </a:extLst>
          </p:cNvPr>
          <p:cNvSpPr>
            <a:spLocks noGrp="1"/>
          </p:cNvSpPr>
          <p:nvPr>
            <p:ph type="dt" sz="half" idx="10"/>
          </p:nvPr>
        </p:nvSpPr>
        <p:spPr/>
        <p:txBody>
          <a:bodyPr/>
          <a:lstStyle/>
          <a:p>
            <a:fld id="{5EE50173-D51D-4A89-BE99-59C9DAC50318}" type="datetimeFigureOut">
              <a:rPr lang="en-US" smtClean="0"/>
              <a:t>2/5/2024</a:t>
            </a:fld>
            <a:endParaRPr lang="en-US"/>
          </a:p>
        </p:txBody>
      </p:sp>
      <p:sp>
        <p:nvSpPr>
          <p:cNvPr id="6" name="Footer Placeholder 5">
            <a:extLst>
              <a:ext uri="{FF2B5EF4-FFF2-40B4-BE49-F238E27FC236}">
                <a16:creationId xmlns:a16="http://schemas.microsoft.com/office/drawing/2014/main" id="{3E822AF3-8E52-CD04-7EC3-53FCE7F74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876955-E164-1A8B-D70F-1AA92D4FCDE4}"/>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41304700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2A4D0-4CE5-4221-8617-061907A2F15F}" type="datetimeFigureOut">
              <a:rPr lang="en-US" smtClean="0"/>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13598841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82A4D0-4CE5-4221-8617-061907A2F15F}"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2898227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82A4D0-4CE5-4221-8617-061907A2F15F}" type="datetimeFigureOut">
              <a:rPr lang="en-US" smtClean="0"/>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1921113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82A4D0-4CE5-4221-8617-061907A2F15F}"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26569221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82A4D0-4CE5-4221-8617-061907A2F15F}" type="datetimeFigureOut">
              <a:rPr lang="en-US" smtClean="0"/>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5040167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0287" indent="0" algn="r">
              <a:buNone/>
              <a:defRPr sz="788"/>
            </a:lvl1pPr>
            <a:lvl2pPr>
              <a:defRPr sz="675"/>
            </a:lvl2pPr>
            <a:lvl3pPr>
              <a:defRPr sz="563"/>
            </a:lvl3pPr>
            <a:lvl4pPr>
              <a:defRPr sz="506"/>
            </a:lvl4pPr>
            <a:lvl5pPr>
              <a:defRPr sz="506"/>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1800"/>
            </a:lvl1pPr>
            <a:extLst/>
          </a:lstStyle>
          <a:p>
            <a:r>
              <a:rPr kumimoji="0" lang="en-US"/>
              <a:t>Click icon to add picture</a:t>
            </a:r>
            <a:endParaRPr kumimoji="0" lang="en-US" dirty="0"/>
          </a:p>
        </p:txBody>
      </p:sp>
      <p:sp>
        <p:nvSpPr>
          <p:cNvPr id="6" name="Footer Placeholder 5"/>
          <p:cNvSpPr>
            <a:spLocks noGrp="1"/>
          </p:cNvSpPr>
          <p:nvPr>
            <p:ph type="ftr" sz="quarter" idx="11"/>
          </p:nvPr>
        </p:nvSpPr>
        <p:spPr>
          <a:xfrm>
            <a:off x="3821988" y="6407951"/>
            <a:ext cx="7839181" cy="365125"/>
          </a:xfrm>
          <a:prstGeom prst="rect">
            <a:avLst/>
          </a:prstGeom>
        </p:spPr>
        <p:txBody>
          <a:bodyPr/>
          <a:lstStyle>
            <a:lvl1pPr>
              <a:defRPr b="1">
                <a:solidFill>
                  <a:schemeClr val="tx1"/>
                </a:solidFill>
              </a:defRPr>
            </a:lvl1pPr>
            <a:extLst/>
          </a:lstStyle>
          <a:p>
            <a:pPr algn="r" rtl="1"/>
            <a:r>
              <a:rPr lang="fa-IR" dirty="0">
                <a:solidFill>
                  <a:prstClr val="white"/>
                </a:solidFill>
              </a:rPr>
              <a:t>معاونت بهداشت- دفتر سلامت جمعیت، خانواده و مدارس</a:t>
            </a:r>
          </a:p>
        </p:txBody>
      </p:sp>
      <p:sp>
        <p:nvSpPr>
          <p:cNvPr id="8" name="Freeform 7"/>
          <p:cNvSpPr>
            <a:spLocks/>
          </p:cNvSpPr>
          <p:nvPr/>
        </p:nvSpPr>
        <p:spPr bwMode="auto">
          <a:xfrm>
            <a:off x="955253" y="5002000"/>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lang="en-US" sz="1013">
              <a:solidFill>
                <a:prstClr val="white"/>
              </a:solidFill>
            </a:endParaRPr>
          </a:p>
        </p:txBody>
      </p:sp>
      <p:sp>
        <p:nvSpPr>
          <p:cNvPr id="9" name="Freeform 8"/>
          <p:cNvSpPr>
            <a:spLocks/>
          </p:cNvSpPr>
          <p:nvPr/>
        </p:nvSpPr>
        <p:spPr bwMode="auto">
          <a:xfrm>
            <a:off x="-71413"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lang="en-US" sz="1013">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51435" tIns="25718" rIns="51435" bIns="25718" anchor="ctr" compatLnSpc="1"/>
          <a:lstStyle/>
          <a:p>
            <a:pPr algn="ctr"/>
            <a:endParaRPr lang="en-US" sz="1013">
              <a:solidFill>
                <a:prstClr val="white"/>
              </a:solidFill>
            </a:endParaRPr>
          </a:p>
        </p:txBody>
      </p:sp>
      <p:cxnSp>
        <p:nvCxnSpPr>
          <p:cNvPr id="11" name="Straight Connector 10"/>
          <p:cNvCxnSpPr/>
          <p:nvPr/>
        </p:nvCxnSpPr>
        <p:spPr>
          <a:xfrm>
            <a:off x="-12316" y="578774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a:endParaRPr lang="en-US" sz="1013">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a:endParaRPr lang="en-US" sz="1013">
              <a:solidFill>
                <a:prstClr val="white"/>
              </a:solidFill>
            </a:endParaRPr>
          </a:p>
        </p:txBody>
      </p:sp>
    </p:spTree>
    <p:extLst>
      <p:ext uri="{BB962C8B-B14F-4D97-AF65-F5344CB8AC3E}">
        <p14:creationId xmlns:p14="http://schemas.microsoft.com/office/powerpoint/2010/main" val="1970595373"/>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7715" indent="0" algn="r">
              <a:buNone/>
              <a:defRPr sz="591"/>
            </a:lvl1pPr>
            <a:lvl2pPr>
              <a:defRPr sz="506"/>
            </a:lvl2pPr>
            <a:lvl3pPr>
              <a:defRPr sz="422"/>
            </a:lvl3pPr>
            <a:lvl4pPr>
              <a:defRPr sz="380"/>
            </a:lvl4pPr>
            <a:lvl5pPr>
              <a:defRPr sz="38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1350"/>
            </a:lvl1pPr>
            <a:extLst/>
          </a:lstStyle>
          <a:p>
            <a:r>
              <a:rPr kumimoji="0" lang="en-US"/>
              <a:t>Click icon to add picture</a:t>
            </a:r>
            <a:endParaRPr kumimoji="0" lang="en-US" dirty="0"/>
          </a:p>
        </p:txBody>
      </p:sp>
      <p:sp>
        <p:nvSpPr>
          <p:cNvPr id="6" name="Footer Placeholder 5"/>
          <p:cNvSpPr>
            <a:spLocks noGrp="1"/>
          </p:cNvSpPr>
          <p:nvPr>
            <p:ph type="ftr" sz="quarter" idx="11"/>
          </p:nvPr>
        </p:nvSpPr>
        <p:spPr>
          <a:xfrm>
            <a:off x="3821988" y="6407953"/>
            <a:ext cx="7839181" cy="365125"/>
          </a:xfrm>
          <a:prstGeom prst="rect">
            <a:avLst/>
          </a:prstGeom>
        </p:spPr>
        <p:txBody>
          <a:bodyPr/>
          <a:lstStyle>
            <a:lvl1pPr>
              <a:defRPr b="1">
                <a:solidFill>
                  <a:schemeClr val="tx1"/>
                </a:solidFill>
              </a:defRPr>
            </a:lvl1pPr>
            <a:extLst/>
          </a:lstStyle>
          <a:p>
            <a:pPr algn="r" rtl="1"/>
            <a:r>
              <a:rPr lang="fa-IR" sz="760">
                <a:solidFill>
                  <a:prstClr val="white"/>
                </a:solidFill>
                <a:latin typeface="Lucida Sans Unicode"/>
              </a:rPr>
              <a:t>معاونت بهداشت- دفتر سلامت جمعیت، خانواده و مدارس</a:t>
            </a:r>
            <a:endParaRPr lang="fa-IR" sz="760" dirty="0">
              <a:solidFill>
                <a:prstClr val="white"/>
              </a:solidFill>
              <a:latin typeface="Lucida Sans Unicode"/>
            </a:endParaRPr>
          </a:p>
        </p:txBody>
      </p:sp>
      <p:sp>
        <p:nvSpPr>
          <p:cNvPr id="8" name="Freeform 7"/>
          <p:cNvSpPr>
            <a:spLocks/>
          </p:cNvSpPr>
          <p:nvPr/>
        </p:nvSpPr>
        <p:spPr bwMode="auto">
          <a:xfrm>
            <a:off x="955254" y="5002002"/>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38576" tIns="19289" rIns="38576" bIns="19289" anchor="t" compatLnSpc="1"/>
          <a:lstStyle/>
          <a:p>
            <a:endParaRPr lang="en-US" sz="760">
              <a:solidFill>
                <a:prstClr val="white"/>
              </a:solidFill>
              <a:latin typeface="Lucida Sans Unicode"/>
            </a:endParaRPr>
          </a:p>
        </p:txBody>
      </p:sp>
      <p:sp>
        <p:nvSpPr>
          <p:cNvPr id="9" name="Freeform 8"/>
          <p:cNvSpPr>
            <a:spLocks/>
          </p:cNvSpPr>
          <p:nvPr/>
        </p:nvSpPr>
        <p:spPr bwMode="auto">
          <a:xfrm>
            <a:off x="-71413"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38576" tIns="19289" rIns="38576" bIns="19289" anchor="t" compatLnSpc="1"/>
          <a:lstStyle/>
          <a:p>
            <a:endParaRPr lang="en-US" sz="760">
              <a:solidFill>
                <a:prstClr val="white"/>
              </a:solidFill>
              <a:latin typeface="Lucida Sans Unicode"/>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38576" tIns="19289" rIns="38576" bIns="19289" anchor="ctr" compatLnSpc="1"/>
          <a:lstStyle/>
          <a:p>
            <a:pPr algn="ctr"/>
            <a:endParaRPr lang="en-US" sz="760">
              <a:solidFill>
                <a:prstClr val="white"/>
              </a:solidFill>
            </a:endParaRPr>
          </a:p>
        </p:txBody>
      </p:sp>
      <p:cxnSp>
        <p:nvCxnSpPr>
          <p:cNvPr id="11" name="Straight Connector 10"/>
          <p:cNvCxnSpPr/>
          <p:nvPr/>
        </p:nvCxnSpPr>
        <p:spPr>
          <a:xfrm>
            <a:off x="-12316" y="5787747"/>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a:endParaRPr lang="en-US" sz="76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a:endParaRPr lang="en-US" sz="760">
              <a:solidFill>
                <a:prstClr val="white"/>
              </a:solidFill>
            </a:endParaRPr>
          </a:p>
        </p:txBody>
      </p:sp>
    </p:spTree>
    <p:extLst>
      <p:ext uri="{BB962C8B-B14F-4D97-AF65-F5344CB8AC3E}">
        <p14:creationId xmlns:p14="http://schemas.microsoft.com/office/powerpoint/2010/main" val="3843337298"/>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41541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77267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977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B4FE3-C037-6468-EA6E-C88EDB54F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072D8F-A6E4-1C4B-14AB-BA51F1A2BD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565C81-DB90-E863-94F0-CB17CEBAA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60DDF8-E83D-B608-2310-2ED6F470E045}"/>
              </a:ext>
            </a:extLst>
          </p:cNvPr>
          <p:cNvSpPr>
            <a:spLocks noGrp="1"/>
          </p:cNvSpPr>
          <p:nvPr>
            <p:ph type="dt" sz="half" idx="10"/>
          </p:nvPr>
        </p:nvSpPr>
        <p:spPr/>
        <p:txBody>
          <a:bodyPr/>
          <a:lstStyle/>
          <a:p>
            <a:fld id="{5EE50173-D51D-4A89-BE99-59C9DAC50318}" type="datetimeFigureOut">
              <a:rPr lang="en-US" smtClean="0"/>
              <a:t>2/5/2024</a:t>
            </a:fld>
            <a:endParaRPr lang="en-US"/>
          </a:p>
        </p:txBody>
      </p:sp>
      <p:sp>
        <p:nvSpPr>
          <p:cNvPr id="6" name="Footer Placeholder 5">
            <a:extLst>
              <a:ext uri="{FF2B5EF4-FFF2-40B4-BE49-F238E27FC236}">
                <a16:creationId xmlns:a16="http://schemas.microsoft.com/office/drawing/2014/main" id="{C5B9151C-136B-42E3-BC85-95A5A4F89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6B1B68-9DEB-7CF7-99CB-D1FADF325000}"/>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39144131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58166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25116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6791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12040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85269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55337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10411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33786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171AAAB-C4B5-40A6-BF2E-95BE56CBABBC}"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7639027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endParaRPr lang="fa-IR"/>
          </a:p>
        </p:txBody>
      </p:sp>
      <p:sp>
        <p:nvSpPr>
          <p:cNvPr id="3" name="Chart Placeholder 2"/>
          <p:cNvSpPr>
            <a:spLocks noGrp="1"/>
          </p:cNvSpPr>
          <p:nvPr>
            <p:ph type="chart" idx="1"/>
          </p:nvPr>
        </p:nvSpPr>
        <p:spPr>
          <a:xfrm>
            <a:off x="609600" y="1600201"/>
            <a:ext cx="10972800" cy="4530725"/>
          </a:xfrm>
        </p:spPr>
        <p:txBody>
          <a:bodyPr/>
          <a:lstStyle/>
          <a:p>
            <a:endParaRPr lang="fa-IR"/>
          </a:p>
        </p:txBody>
      </p:sp>
      <p:sp>
        <p:nvSpPr>
          <p:cNvPr id="4" name="Date Placeholder 3"/>
          <p:cNvSpPr>
            <a:spLocks noGrp="1"/>
          </p:cNvSpPr>
          <p:nvPr>
            <p:ph type="dt" sz="half" idx="10"/>
          </p:nvPr>
        </p:nvSpPr>
        <p:spPr>
          <a:xfrm>
            <a:off x="609600" y="6243638"/>
            <a:ext cx="28448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DA9CC3-B985-4306-B652-DB1A0BC8BCB3}"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5804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0.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1.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theme" Target="../theme/theme12.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theme" Target="../theme/theme14.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5.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69C72E-6861-5B36-F1BC-99E30CFD3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6FF0D-6C92-F1F4-F232-8011B4FE3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0E208C-ED3E-0F81-09A1-E1CBE4328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50173-D51D-4A89-BE99-59C9DAC50318}" type="datetimeFigureOut">
              <a:rPr lang="en-US" smtClean="0"/>
              <a:t>2/5/2024</a:t>
            </a:fld>
            <a:endParaRPr lang="en-US"/>
          </a:p>
        </p:txBody>
      </p:sp>
      <p:sp>
        <p:nvSpPr>
          <p:cNvPr id="5" name="Footer Placeholder 4">
            <a:extLst>
              <a:ext uri="{FF2B5EF4-FFF2-40B4-BE49-F238E27FC236}">
                <a16:creationId xmlns:a16="http://schemas.microsoft.com/office/drawing/2014/main" id="{2CA3F605-E956-1B19-0D34-A3724C127E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968113-EE82-8A6C-A0C8-D5AFE2AB6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EBFF0-A1E1-40F9-8E83-EC1E19EA4294}" type="slidenum">
              <a:rPr lang="en-US" smtClean="0"/>
              <a:t>‹#›</a:t>
            </a:fld>
            <a:endParaRPr lang="en-US"/>
          </a:p>
        </p:txBody>
      </p:sp>
    </p:spTree>
    <p:extLst>
      <p:ext uri="{BB962C8B-B14F-4D97-AF65-F5344CB8AC3E}">
        <p14:creationId xmlns:p14="http://schemas.microsoft.com/office/powerpoint/2010/main" val="2063292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98507D-1D08-4B61-AA14-C932ABF05DE0}" type="datetimeFigureOut">
              <a:rPr lang="en-US" smtClean="0">
                <a:solidFill>
                  <a:prstClr val="black">
                    <a:tint val="75000"/>
                  </a:prstClr>
                </a:solidFill>
              </a:rPr>
              <a:pPr/>
              <a:t>2/5/2024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07199D-2DFA-4254-8522-DCB7EA0A0BB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396176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71749-7CD4-44D2-ABDC-7BE2B970C67F}" type="datetimeFigureOut">
              <a:rPr lang="en-US" smtClean="0"/>
              <a:t>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08437-C47C-4CAB-8223-F5D604181D58}" type="slidenum">
              <a:rPr lang="en-US" smtClean="0"/>
              <a:t>‹#›</a:t>
            </a:fld>
            <a:endParaRPr lang="en-US"/>
          </a:p>
        </p:txBody>
      </p:sp>
    </p:spTree>
    <p:extLst>
      <p:ext uri="{BB962C8B-B14F-4D97-AF65-F5344CB8AC3E}">
        <p14:creationId xmlns:p14="http://schemas.microsoft.com/office/powerpoint/2010/main" val="213330771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Freeform 2">
            <a:extLst>
              <a:ext uri="{FF2B5EF4-FFF2-40B4-BE49-F238E27FC236}">
                <a16:creationId xmlns:a16="http://schemas.microsoft.com/office/drawing/2014/main" id="{143BCDF6-E164-B29A-EA91-0F376EE7B080}"/>
              </a:ext>
            </a:extLst>
          </p:cNvPr>
          <p:cNvSpPr>
            <a:spLocks/>
          </p:cNvSpPr>
          <p:nvPr/>
        </p:nvSpPr>
        <p:spPr bwMode="auto">
          <a:xfrm rot="18427436">
            <a:off x="10564284" y="-362479"/>
            <a:ext cx="1162050" cy="2779183"/>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pPr>
              <a:defRPr/>
            </a:pPr>
            <a:endParaRPr lang="en-US" sz="1800">
              <a:cs typeface="Arial" charset="0"/>
            </a:endParaRPr>
          </a:p>
        </p:txBody>
      </p:sp>
      <p:sp>
        <p:nvSpPr>
          <p:cNvPr id="1027" name="Rectangle 3">
            <a:extLst>
              <a:ext uri="{FF2B5EF4-FFF2-40B4-BE49-F238E27FC236}">
                <a16:creationId xmlns:a16="http://schemas.microsoft.com/office/drawing/2014/main" id="{2300FFE1-D2AE-07F4-AB11-E770CB164D6D}"/>
              </a:ext>
            </a:extLst>
          </p:cNvPr>
          <p:cNvSpPr>
            <a:spLocks noGrp="1" noChangeArrowheads="1"/>
          </p:cNvSpPr>
          <p:nvPr>
            <p:ph type="title"/>
          </p:nvPr>
        </p:nvSpPr>
        <p:spPr bwMode="auto">
          <a:xfrm>
            <a:off x="914400" y="152400"/>
            <a:ext cx="916093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2ED8DEAD-52B7-2299-173A-C0E950FA0222}"/>
              </a:ext>
            </a:extLst>
          </p:cNvPr>
          <p:cNvSpPr>
            <a:spLocks noGrp="1" noChangeArrowheads="1"/>
          </p:cNvSpPr>
          <p:nvPr>
            <p:ph type="body" idx="1"/>
          </p:nvPr>
        </p:nvSpPr>
        <p:spPr bwMode="auto">
          <a:xfrm>
            <a:off x="914400" y="1828800"/>
            <a:ext cx="1026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25" name="Rectangle 5">
            <a:extLst>
              <a:ext uri="{FF2B5EF4-FFF2-40B4-BE49-F238E27FC236}">
                <a16:creationId xmlns:a16="http://schemas.microsoft.com/office/drawing/2014/main" id="{B759AB0C-9406-CA6B-DE7B-8B29F59C5AA4}"/>
              </a:ext>
            </a:extLst>
          </p:cNvPr>
          <p:cNvSpPr>
            <a:spLocks noGrp="1" noChangeArrowheads="1"/>
          </p:cNvSpPr>
          <p:nvPr>
            <p:ph type="dt" sz="half" idx="2"/>
          </p:nvPr>
        </p:nvSpPr>
        <p:spPr bwMode="auto">
          <a:xfrm>
            <a:off x="18288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cs typeface="Arial" charset="0"/>
              </a:defRPr>
            </a:lvl1pPr>
          </a:lstStyle>
          <a:p>
            <a:pPr>
              <a:defRPr/>
            </a:pPr>
            <a:endParaRPr lang="en-US"/>
          </a:p>
        </p:txBody>
      </p:sp>
      <p:sp>
        <p:nvSpPr>
          <p:cNvPr id="81926" name="Rectangle 6">
            <a:extLst>
              <a:ext uri="{FF2B5EF4-FFF2-40B4-BE49-F238E27FC236}">
                <a16:creationId xmlns:a16="http://schemas.microsoft.com/office/drawing/2014/main" id="{BBC3282F-2372-FB1D-FA96-A1C19F4D1314}"/>
              </a:ext>
            </a:extLst>
          </p:cNvPr>
          <p:cNvSpPr>
            <a:spLocks noGrp="1" noChangeArrowheads="1"/>
          </p:cNvSpPr>
          <p:nvPr>
            <p:ph type="ftr" sz="quarter" idx="3"/>
          </p:nvPr>
        </p:nvSpPr>
        <p:spPr bwMode="auto">
          <a:xfrm>
            <a:off x="4741333"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cs typeface="Arial" charset="0"/>
              </a:defRPr>
            </a:lvl1pPr>
          </a:lstStyle>
          <a:p>
            <a:pPr>
              <a:defRPr/>
            </a:pPr>
            <a:endParaRPr lang="en-US"/>
          </a:p>
        </p:txBody>
      </p:sp>
      <p:sp>
        <p:nvSpPr>
          <p:cNvPr id="81927" name="Rectangle 7">
            <a:extLst>
              <a:ext uri="{FF2B5EF4-FFF2-40B4-BE49-F238E27FC236}">
                <a16:creationId xmlns:a16="http://schemas.microsoft.com/office/drawing/2014/main" id="{3A64CBEE-5965-501C-B2F1-AB842A590E57}"/>
              </a:ext>
            </a:extLst>
          </p:cNvPr>
          <p:cNvSpPr>
            <a:spLocks noGrp="1" noChangeArrowheads="1"/>
          </p:cNvSpPr>
          <p:nvPr>
            <p:ph type="sldNum" sz="quarter" idx="4"/>
          </p:nvPr>
        </p:nvSpPr>
        <p:spPr bwMode="auto">
          <a:xfrm>
            <a:off x="8957733"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1509C6EE-4B05-4174-B9C1-97521C24514E}" type="slidenum">
              <a:rPr lang="en-US" altLang="en-US"/>
              <a:pPr/>
              <a:t>‹#›</a:t>
            </a:fld>
            <a:endParaRPr lang="en-US" altLang="en-US"/>
          </a:p>
        </p:txBody>
      </p:sp>
      <p:sp>
        <p:nvSpPr>
          <p:cNvPr id="81928" name="Freeform 8">
            <a:extLst>
              <a:ext uri="{FF2B5EF4-FFF2-40B4-BE49-F238E27FC236}">
                <a16:creationId xmlns:a16="http://schemas.microsoft.com/office/drawing/2014/main" id="{341FE80B-C4CF-8077-D70C-50D4928C21FE}"/>
              </a:ext>
            </a:extLst>
          </p:cNvPr>
          <p:cNvSpPr>
            <a:spLocks/>
          </p:cNvSpPr>
          <p:nvPr/>
        </p:nvSpPr>
        <p:spPr bwMode="auto">
          <a:xfrm rot="18427436">
            <a:off x="10681230" y="-324907"/>
            <a:ext cx="1165225" cy="2796116"/>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pPr>
              <a:defRPr/>
            </a:pPr>
            <a:endParaRPr lang="en-US" sz="1800">
              <a:cs typeface="Arial" charset="0"/>
            </a:endParaRPr>
          </a:p>
        </p:txBody>
      </p:sp>
      <p:sp>
        <p:nvSpPr>
          <p:cNvPr id="81929" name="Freeform 9">
            <a:extLst>
              <a:ext uri="{FF2B5EF4-FFF2-40B4-BE49-F238E27FC236}">
                <a16:creationId xmlns:a16="http://schemas.microsoft.com/office/drawing/2014/main" id="{8C8B20FE-EFF7-54DA-A087-9A67BCACD354}"/>
              </a:ext>
            </a:extLst>
          </p:cNvPr>
          <p:cNvSpPr>
            <a:spLocks/>
          </p:cNvSpPr>
          <p:nvPr/>
        </p:nvSpPr>
        <p:spPr bwMode="auto">
          <a:xfrm rot="18427436">
            <a:off x="10612439" y="-69849"/>
            <a:ext cx="1025525" cy="2095500"/>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pPr>
              <a:defRPr/>
            </a:pPr>
            <a:endParaRPr lang="en-US" sz="1800">
              <a:cs typeface="Arial" charset="0"/>
            </a:endParaRPr>
          </a:p>
        </p:txBody>
      </p:sp>
      <p:grpSp>
        <p:nvGrpSpPr>
          <p:cNvPr id="1034" name="Group 10">
            <a:extLst>
              <a:ext uri="{FF2B5EF4-FFF2-40B4-BE49-F238E27FC236}">
                <a16:creationId xmlns:a16="http://schemas.microsoft.com/office/drawing/2014/main" id="{6C998D48-D3A1-6536-F37B-294FB78760ED}"/>
              </a:ext>
            </a:extLst>
          </p:cNvPr>
          <p:cNvGrpSpPr>
            <a:grpSpLocks/>
          </p:cNvGrpSpPr>
          <p:nvPr/>
        </p:nvGrpSpPr>
        <p:grpSpPr bwMode="auto">
          <a:xfrm>
            <a:off x="10584" y="5540375"/>
            <a:ext cx="2379133" cy="1246188"/>
            <a:chOff x="5" y="3490"/>
            <a:chExt cx="1124" cy="785"/>
          </a:xfrm>
        </p:grpSpPr>
        <p:sp>
          <p:nvSpPr>
            <p:cNvPr id="81931" name="Freeform 11">
              <a:extLst>
                <a:ext uri="{FF2B5EF4-FFF2-40B4-BE49-F238E27FC236}">
                  <a16:creationId xmlns:a16="http://schemas.microsoft.com/office/drawing/2014/main" id="{64DF982A-D69E-F02A-177C-295B1D59AE32}"/>
                </a:ext>
              </a:extLst>
            </p:cNvPr>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pPr>
                <a:defRPr/>
              </a:pPr>
              <a:endParaRPr lang="en-US" sz="1800">
                <a:cs typeface="Arial" charset="0"/>
              </a:endParaRPr>
            </a:p>
          </p:txBody>
        </p:sp>
        <p:sp>
          <p:nvSpPr>
            <p:cNvPr id="81932" name="Freeform 12">
              <a:extLst>
                <a:ext uri="{FF2B5EF4-FFF2-40B4-BE49-F238E27FC236}">
                  <a16:creationId xmlns:a16="http://schemas.microsoft.com/office/drawing/2014/main" id="{92D773A6-DFA7-849A-8D5D-F79940F2F9FB}"/>
                </a:ext>
              </a:extLst>
            </p:cNvPr>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pPr>
                <a:defRPr/>
              </a:pPr>
              <a:endParaRPr lang="en-US" sz="1800">
                <a:cs typeface="Arial" charset="0"/>
              </a:endParaRPr>
            </a:p>
          </p:txBody>
        </p:sp>
        <p:sp>
          <p:nvSpPr>
            <p:cNvPr id="81933" name="Freeform 13">
              <a:extLst>
                <a:ext uri="{FF2B5EF4-FFF2-40B4-BE49-F238E27FC236}">
                  <a16:creationId xmlns:a16="http://schemas.microsoft.com/office/drawing/2014/main" id="{DD87EE9F-BC2F-00B3-01E8-976CF96F6A0A}"/>
                </a:ext>
              </a:extLst>
            </p:cNvPr>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en-US" sz="1800">
                <a:cs typeface="Arial" charset="0"/>
              </a:endParaRPr>
            </a:p>
          </p:txBody>
        </p:sp>
        <p:sp>
          <p:nvSpPr>
            <p:cNvPr id="81934" name="Freeform 14">
              <a:extLst>
                <a:ext uri="{FF2B5EF4-FFF2-40B4-BE49-F238E27FC236}">
                  <a16:creationId xmlns:a16="http://schemas.microsoft.com/office/drawing/2014/main" id="{0D48C73C-03C8-FDAC-FB14-C9FBFF3B021A}"/>
                </a:ext>
              </a:extLst>
            </p:cNvPr>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en-US" sz="1800">
                <a:cs typeface="Arial" charset="0"/>
              </a:endParaRPr>
            </a:p>
          </p:txBody>
        </p:sp>
        <p:sp>
          <p:nvSpPr>
            <p:cNvPr id="81935" name="Freeform 15">
              <a:extLst>
                <a:ext uri="{FF2B5EF4-FFF2-40B4-BE49-F238E27FC236}">
                  <a16:creationId xmlns:a16="http://schemas.microsoft.com/office/drawing/2014/main" id="{203CB111-D36A-F3BA-4430-0559F79D462D}"/>
                </a:ext>
              </a:extLst>
            </p:cNvPr>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pPr>
                <a:defRPr/>
              </a:pPr>
              <a:endParaRPr lang="en-US" sz="1800">
                <a:cs typeface="Arial" charset="0"/>
              </a:endParaRPr>
            </a:p>
          </p:txBody>
        </p:sp>
        <p:sp>
          <p:nvSpPr>
            <p:cNvPr id="81936" name="Freeform 16">
              <a:extLst>
                <a:ext uri="{FF2B5EF4-FFF2-40B4-BE49-F238E27FC236}">
                  <a16:creationId xmlns:a16="http://schemas.microsoft.com/office/drawing/2014/main" id="{C368269B-D750-40C2-D873-49266EFF718B}"/>
                </a:ext>
              </a:extLst>
            </p:cNvPr>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pPr>
                <a:defRPr/>
              </a:pPr>
              <a:endParaRPr lang="en-US" sz="1800">
                <a:cs typeface="Arial" charset="0"/>
              </a:endParaRPr>
            </a:p>
          </p:txBody>
        </p:sp>
        <p:sp>
          <p:nvSpPr>
            <p:cNvPr id="81937" name="Freeform 17">
              <a:extLst>
                <a:ext uri="{FF2B5EF4-FFF2-40B4-BE49-F238E27FC236}">
                  <a16:creationId xmlns:a16="http://schemas.microsoft.com/office/drawing/2014/main" id="{22608C37-71C5-D78E-E737-23FC8885897B}"/>
                </a:ext>
              </a:extLst>
            </p:cNvPr>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pPr>
                <a:defRPr/>
              </a:pPr>
              <a:endParaRPr lang="en-US" sz="1800">
                <a:cs typeface="Arial" charset="0"/>
              </a:endParaRPr>
            </a:p>
          </p:txBody>
        </p:sp>
        <p:sp>
          <p:nvSpPr>
            <p:cNvPr id="81938" name="Freeform 18">
              <a:extLst>
                <a:ext uri="{FF2B5EF4-FFF2-40B4-BE49-F238E27FC236}">
                  <a16:creationId xmlns:a16="http://schemas.microsoft.com/office/drawing/2014/main" id="{00D94413-747C-6703-3772-12C0A7BEC832}"/>
                </a:ext>
              </a:extLst>
            </p:cNvPr>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pPr>
                <a:defRPr/>
              </a:pPr>
              <a:endParaRPr lang="en-US" sz="1800">
                <a:cs typeface="Arial" charset="0"/>
              </a:endParaRPr>
            </a:p>
          </p:txBody>
        </p:sp>
        <p:sp>
          <p:nvSpPr>
            <p:cNvPr id="81939" name="Freeform 19">
              <a:extLst>
                <a:ext uri="{FF2B5EF4-FFF2-40B4-BE49-F238E27FC236}">
                  <a16:creationId xmlns:a16="http://schemas.microsoft.com/office/drawing/2014/main" id="{A64FEF13-EB75-ECD1-93F0-4962C56D9ABC}"/>
                </a:ext>
              </a:extLst>
            </p:cNvPr>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pPr>
                <a:defRPr/>
              </a:pPr>
              <a:endParaRPr lang="en-US" sz="1800">
                <a:cs typeface="Arial" charset="0"/>
              </a:endParaRPr>
            </a:p>
          </p:txBody>
        </p:sp>
        <p:grpSp>
          <p:nvGrpSpPr>
            <p:cNvPr id="1060" name="Group 20">
              <a:extLst>
                <a:ext uri="{FF2B5EF4-FFF2-40B4-BE49-F238E27FC236}">
                  <a16:creationId xmlns:a16="http://schemas.microsoft.com/office/drawing/2014/main" id="{47FB2773-993A-B2DD-A6BD-B02FF7058451}"/>
                </a:ext>
              </a:extLst>
            </p:cNvPr>
            <p:cNvGrpSpPr>
              <a:grpSpLocks/>
            </p:cNvGrpSpPr>
            <p:nvPr userDrawn="1"/>
          </p:nvGrpSpPr>
          <p:grpSpPr bwMode="auto">
            <a:xfrm>
              <a:off x="5" y="3490"/>
              <a:ext cx="1124" cy="780"/>
              <a:chOff x="5" y="3490"/>
              <a:chExt cx="1124" cy="780"/>
            </a:xfrm>
          </p:grpSpPr>
          <p:grpSp>
            <p:nvGrpSpPr>
              <p:cNvPr id="1061" name="Group 21">
                <a:extLst>
                  <a:ext uri="{FF2B5EF4-FFF2-40B4-BE49-F238E27FC236}">
                    <a16:creationId xmlns:a16="http://schemas.microsoft.com/office/drawing/2014/main" id="{D68A68CC-DFA5-089D-07CC-BD243E6E2576}"/>
                  </a:ext>
                </a:extLst>
              </p:cNvPr>
              <p:cNvGrpSpPr>
                <a:grpSpLocks/>
              </p:cNvGrpSpPr>
              <p:nvPr userDrawn="1"/>
            </p:nvGrpSpPr>
            <p:grpSpPr bwMode="auto">
              <a:xfrm>
                <a:off x="499" y="3562"/>
                <a:ext cx="548" cy="708"/>
                <a:chOff x="499" y="3562"/>
                <a:chExt cx="548" cy="708"/>
              </a:xfrm>
            </p:grpSpPr>
            <p:sp>
              <p:nvSpPr>
                <p:cNvPr id="81942" name="Freeform 22">
                  <a:extLst>
                    <a:ext uri="{FF2B5EF4-FFF2-40B4-BE49-F238E27FC236}">
                      <a16:creationId xmlns:a16="http://schemas.microsoft.com/office/drawing/2014/main" id="{B85EE652-5FA6-4D01-C00E-6C2BA9D5EA56}"/>
                    </a:ext>
                  </a:extLst>
                </p:cNvPr>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43" name="Freeform 23">
                  <a:extLst>
                    <a:ext uri="{FF2B5EF4-FFF2-40B4-BE49-F238E27FC236}">
                      <a16:creationId xmlns:a16="http://schemas.microsoft.com/office/drawing/2014/main" id="{5D825D55-50F4-8A62-DFF1-9E93899932BE}"/>
                    </a:ext>
                  </a:extLst>
                </p:cNvPr>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44" name="Freeform 24">
                  <a:extLst>
                    <a:ext uri="{FF2B5EF4-FFF2-40B4-BE49-F238E27FC236}">
                      <a16:creationId xmlns:a16="http://schemas.microsoft.com/office/drawing/2014/main" id="{307D0F18-1B04-33D7-02EB-8A42462E0C7F}"/>
                    </a:ext>
                  </a:extLst>
                </p:cNvPr>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pPr>
                    <a:defRPr/>
                  </a:pPr>
                  <a:endParaRPr lang="en-US" sz="1800">
                    <a:cs typeface="Arial" charset="0"/>
                  </a:endParaRPr>
                </a:p>
              </p:txBody>
            </p:sp>
          </p:grpSp>
          <p:sp>
            <p:nvSpPr>
              <p:cNvPr id="81945" name="Freeform 25">
                <a:extLst>
                  <a:ext uri="{FF2B5EF4-FFF2-40B4-BE49-F238E27FC236}">
                    <a16:creationId xmlns:a16="http://schemas.microsoft.com/office/drawing/2014/main" id="{45C0CDEA-EEAB-0738-A59A-6C15301E842F}"/>
                  </a:ext>
                </a:extLst>
              </p:cNvPr>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46" name="Freeform 26">
                <a:extLst>
                  <a:ext uri="{FF2B5EF4-FFF2-40B4-BE49-F238E27FC236}">
                    <a16:creationId xmlns:a16="http://schemas.microsoft.com/office/drawing/2014/main" id="{1EA0CCA3-C732-E86C-5CD0-2A217E70FB32}"/>
                  </a:ext>
                </a:extLst>
              </p:cNvPr>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47" name="Freeform 27">
                <a:extLst>
                  <a:ext uri="{FF2B5EF4-FFF2-40B4-BE49-F238E27FC236}">
                    <a16:creationId xmlns:a16="http://schemas.microsoft.com/office/drawing/2014/main" id="{DD74F1D7-9800-0FCD-6918-BBC55D3E66D2}"/>
                  </a:ext>
                </a:extLst>
              </p:cNvPr>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pPr>
                  <a:defRPr/>
                </a:pPr>
                <a:endParaRPr lang="en-US" sz="1800">
                  <a:cs typeface="Arial" charset="0"/>
                </a:endParaRPr>
              </a:p>
            </p:txBody>
          </p:sp>
          <p:grpSp>
            <p:nvGrpSpPr>
              <p:cNvPr id="1065" name="Group 28">
                <a:extLst>
                  <a:ext uri="{FF2B5EF4-FFF2-40B4-BE49-F238E27FC236}">
                    <a16:creationId xmlns:a16="http://schemas.microsoft.com/office/drawing/2014/main" id="{8F1CE3E2-C350-4ACD-EEF9-3D84BA37FF75}"/>
                  </a:ext>
                </a:extLst>
              </p:cNvPr>
              <p:cNvGrpSpPr>
                <a:grpSpLocks/>
              </p:cNvGrpSpPr>
              <p:nvPr userDrawn="1"/>
            </p:nvGrpSpPr>
            <p:grpSpPr bwMode="auto">
              <a:xfrm>
                <a:off x="5" y="3490"/>
                <a:ext cx="1124" cy="678"/>
                <a:chOff x="5" y="3490"/>
                <a:chExt cx="1124" cy="678"/>
              </a:xfrm>
            </p:grpSpPr>
            <p:sp>
              <p:nvSpPr>
                <p:cNvPr id="81949" name="Freeform 29">
                  <a:extLst>
                    <a:ext uri="{FF2B5EF4-FFF2-40B4-BE49-F238E27FC236}">
                      <a16:creationId xmlns:a16="http://schemas.microsoft.com/office/drawing/2014/main" id="{D1DB9A3E-20AF-07BB-BC12-CF073523730C}"/>
                    </a:ext>
                  </a:extLst>
                </p:cNvPr>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50" name="Freeform 30">
                  <a:extLst>
                    <a:ext uri="{FF2B5EF4-FFF2-40B4-BE49-F238E27FC236}">
                      <a16:creationId xmlns:a16="http://schemas.microsoft.com/office/drawing/2014/main" id="{D56F12FF-ED55-F614-2FC5-95737D7CFDEE}"/>
                    </a:ext>
                  </a:extLst>
                </p:cNvPr>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51" name="Freeform 31">
                  <a:extLst>
                    <a:ext uri="{FF2B5EF4-FFF2-40B4-BE49-F238E27FC236}">
                      <a16:creationId xmlns:a16="http://schemas.microsoft.com/office/drawing/2014/main" id="{FB081869-B5FE-05F3-6376-C882EB8AEFE3}"/>
                    </a:ext>
                  </a:extLst>
                </p:cNvPr>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52" name="Freeform 32">
                  <a:extLst>
                    <a:ext uri="{FF2B5EF4-FFF2-40B4-BE49-F238E27FC236}">
                      <a16:creationId xmlns:a16="http://schemas.microsoft.com/office/drawing/2014/main" id="{93C38A15-1BF1-6556-5792-90D2C55A9184}"/>
                    </a:ext>
                  </a:extLst>
                </p:cNvPr>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53" name="Freeform 33">
                  <a:extLst>
                    <a:ext uri="{FF2B5EF4-FFF2-40B4-BE49-F238E27FC236}">
                      <a16:creationId xmlns:a16="http://schemas.microsoft.com/office/drawing/2014/main" id="{B0584B43-F438-675A-4476-D2B45409A7B5}"/>
                    </a:ext>
                  </a:extLst>
                </p:cNvPr>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54" name="Freeform 34">
                  <a:extLst>
                    <a:ext uri="{FF2B5EF4-FFF2-40B4-BE49-F238E27FC236}">
                      <a16:creationId xmlns:a16="http://schemas.microsoft.com/office/drawing/2014/main" id="{8D3F9D8D-AF84-879D-AA5C-27DDC3C570F4}"/>
                    </a:ext>
                  </a:extLst>
                </p:cNvPr>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55" name="Freeform 35">
                  <a:extLst>
                    <a:ext uri="{FF2B5EF4-FFF2-40B4-BE49-F238E27FC236}">
                      <a16:creationId xmlns:a16="http://schemas.microsoft.com/office/drawing/2014/main" id="{5B08BF72-2274-0C21-2F91-1616C82782FD}"/>
                    </a:ext>
                  </a:extLst>
                </p:cNvPr>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56" name="Freeform 36">
                  <a:extLst>
                    <a:ext uri="{FF2B5EF4-FFF2-40B4-BE49-F238E27FC236}">
                      <a16:creationId xmlns:a16="http://schemas.microsoft.com/office/drawing/2014/main" id="{5E6B8FDF-5C97-284A-6B1E-B01BECA4AA6B}"/>
                    </a:ext>
                  </a:extLst>
                </p:cNvPr>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pPr>
                    <a:defRPr/>
                  </a:pPr>
                  <a:endParaRPr lang="en-US" sz="1800">
                    <a:cs typeface="Arial" charset="0"/>
                  </a:endParaRPr>
                </a:p>
              </p:txBody>
            </p:sp>
          </p:grpSp>
        </p:grpSp>
      </p:grpSp>
      <p:grpSp>
        <p:nvGrpSpPr>
          <p:cNvPr id="1035" name="Group 37">
            <a:extLst>
              <a:ext uri="{FF2B5EF4-FFF2-40B4-BE49-F238E27FC236}">
                <a16:creationId xmlns:a16="http://schemas.microsoft.com/office/drawing/2014/main" id="{C7DDC036-113D-3B45-C579-2A3821370B12}"/>
              </a:ext>
            </a:extLst>
          </p:cNvPr>
          <p:cNvGrpSpPr>
            <a:grpSpLocks/>
          </p:cNvGrpSpPr>
          <p:nvPr/>
        </p:nvGrpSpPr>
        <p:grpSpPr bwMode="auto">
          <a:xfrm>
            <a:off x="11573934" y="2116139"/>
            <a:ext cx="514351" cy="4308475"/>
            <a:chOff x="5468" y="1333"/>
            <a:chExt cx="243" cy="2714"/>
          </a:xfrm>
        </p:grpSpPr>
        <p:sp>
          <p:nvSpPr>
            <p:cNvPr id="81958" name="Freeform 38">
              <a:extLst>
                <a:ext uri="{FF2B5EF4-FFF2-40B4-BE49-F238E27FC236}">
                  <a16:creationId xmlns:a16="http://schemas.microsoft.com/office/drawing/2014/main" id="{E2EF529E-DE36-C442-387F-ABB3D35EE145}"/>
                </a:ext>
              </a:extLst>
            </p:cNvPr>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en-US" sz="1800">
                <a:cs typeface="Arial" charset="0"/>
              </a:endParaRPr>
            </a:p>
          </p:txBody>
        </p:sp>
        <p:sp>
          <p:nvSpPr>
            <p:cNvPr id="81959" name="Freeform 39">
              <a:extLst>
                <a:ext uri="{FF2B5EF4-FFF2-40B4-BE49-F238E27FC236}">
                  <a16:creationId xmlns:a16="http://schemas.microsoft.com/office/drawing/2014/main" id="{8416FA42-A6B8-484F-54A2-2A3C63A0E39B}"/>
                </a:ext>
              </a:extLst>
            </p:cNvPr>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en-US" sz="1800">
                <a:cs typeface="Arial" charset="0"/>
              </a:endParaRPr>
            </a:p>
          </p:txBody>
        </p:sp>
      </p:grpSp>
      <p:grpSp>
        <p:nvGrpSpPr>
          <p:cNvPr id="1036" name="Group 40">
            <a:extLst>
              <a:ext uri="{FF2B5EF4-FFF2-40B4-BE49-F238E27FC236}">
                <a16:creationId xmlns:a16="http://schemas.microsoft.com/office/drawing/2014/main" id="{19FBE3CD-6BD0-8501-B5C7-1AE297147630}"/>
              </a:ext>
            </a:extLst>
          </p:cNvPr>
          <p:cNvGrpSpPr>
            <a:grpSpLocks/>
          </p:cNvGrpSpPr>
          <p:nvPr/>
        </p:nvGrpSpPr>
        <p:grpSpPr bwMode="auto">
          <a:xfrm>
            <a:off x="9757833" y="90488"/>
            <a:ext cx="2844800" cy="1911350"/>
            <a:chOff x="4610" y="57"/>
            <a:chExt cx="1344" cy="1204"/>
          </a:xfrm>
        </p:grpSpPr>
        <p:grpSp>
          <p:nvGrpSpPr>
            <p:cNvPr id="1037" name="Group 41">
              <a:extLst>
                <a:ext uri="{FF2B5EF4-FFF2-40B4-BE49-F238E27FC236}">
                  <a16:creationId xmlns:a16="http://schemas.microsoft.com/office/drawing/2014/main" id="{D694B6A7-397E-6D6C-2DC5-2F6BF1560E43}"/>
                </a:ext>
              </a:extLst>
            </p:cNvPr>
            <p:cNvGrpSpPr>
              <a:grpSpLocks/>
            </p:cNvGrpSpPr>
            <p:nvPr userDrawn="1"/>
          </p:nvGrpSpPr>
          <p:grpSpPr bwMode="auto">
            <a:xfrm>
              <a:off x="4610" y="57"/>
              <a:ext cx="1344" cy="1204"/>
              <a:chOff x="4610" y="57"/>
              <a:chExt cx="1344" cy="1204"/>
            </a:xfrm>
          </p:grpSpPr>
          <p:sp>
            <p:nvSpPr>
              <p:cNvPr id="81962" name="Freeform 42">
                <a:extLst>
                  <a:ext uri="{FF2B5EF4-FFF2-40B4-BE49-F238E27FC236}">
                    <a16:creationId xmlns:a16="http://schemas.microsoft.com/office/drawing/2014/main" id="{0B010A7A-830F-A292-F01E-9FC6582BB2E9}"/>
                  </a:ext>
                </a:extLst>
              </p:cNvPr>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pPr>
                  <a:defRPr/>
                </a:pPr>
                <a:endParaRPr lang="en-US" sz="1800">
                  <a:cs typeface="Arial" charset="0"/>
                </a:endParaRPr>
              </a:p>
            </p:txBody>
          </p:sp>
          <p:grpSp>
            <p:nvGrpSpPr>
              <p:cNvPr id="1040" name="Group 43">
                <a:extLst>
                  <a:ext uri="{FF2B5EF4-FFF2-40B4-BE49-F238E27FC236}">
                    <a16:creationId xmlns:a16="http://schemas.microsoft.com/office/drawing/2014/main" id="{C57B5D6F-0D36-8BD1-6A8B-B8C3BA17E36C}"/>
                  </a:ext>
                </a:extLst>
              </p:cNvPr>
              <p:cNvGrpSpPr>
                <a:grpSpLocks/>
              </p:cNvGrpSpPr>
              <p:nvPr userDrawn="1"/>
            </p:nvGrpSpPr>
            <p:grpSpPr bwMode="auto">
              <a:xfrm>
                <a:off x="4610" y="57"/>
                <a:ext cx="1344" cy="985"/>
                <a:chOff x="4610" y="57"/>
                <a:chExt cx="1344" cy="985"/>
              </a:xfrm>
            </p:grpSpPr>
            <p:sp>
              <p:nvSpPr>
                <p:cNvPr id="81964" name="Freeform 44">
                  <a:extLst>
                    <a:ext uri="{FF2B5EF4-FFF2-40B4-BE49-F238E27FC236}">
                      <a16:creationId xmlns:a16="http://schemas.microsoft.com/office/drawing/2014/main" id="{9F202409-B237-F93E-F2E9-41CB3C4D92E6}"/>
                    </a:ext>
                  </a:extLst>
                </p:cNvPr>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65" name="Freeform 45">
                  <a:extLst>
                    <a:ext uri="{FF2B5EF4-FFF2-40B4-BE49-F238E27FC236}">
                      <a16:creationId xmlns:a16="http://schemas.microsoft.com/office/drawing/2014/main" id="{572AABAF-F481-B387-072C-A9C6822C3027}"/>
                    </a:ext>
                  </a:extLst>
                </p:cNvPr>
                <p:cNvSpPr>
                  <a:spLocks/>
                </p:cNvSpPr>
                <p:nvPr userDrawn="1"/>
              </p:nvSpPr>
              <p:spPr bwMode="auto">
                <a:xfrm rot="-3172564">
                  <a:off x="5063" y="317"/>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66" name="Freeform 46">
                  <a:extLst>
                    <a:ext uri="{FF2B5EF4-FFF2-40B4-BE49-F238E27FC236}">
                      <a16:creationId xmlns:a16="http://schemas.microsoft.com/office/drawing/2014/main" id="{2BEDAE18-D8CF-FDA9-0E99-9ED457555474}"/>
                    </a:ext>
                  </a:extLst>
                </p:cNvPr>
                <p:cNvSpPr>
                  <a:spLocks/>
                </p:cNvSpPr>
                <p:nvPr userDrawn="1"/>
              </p:nvSpPr>
              <p:spPr bwMode="auto">
                <a:xfrm rot="-3172564">
                  <a:off x="4873" y="167"/>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67" name="Freeform 47">
                  <a:extLst>
                    <a:ext uri="{FF2B5EF4-FFF2-40B4-BE49-F238E27FC236}">
                      <a16:creationId xmlns:a16="http://schemas.microsoft.com/office/drawing/2014/main" id="{A789F8F1-BB6C-FAB4-FC8B-53761F100257}"/>
                    </a:ext>
                  </a:extLst>
                </p:cNvPr>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68" name="Freeform 48">
                  <a:extLst>
                    <a:ext uri="{FF2B5EF4-FFF2-40B4-BE49-F238E27FC236}">
                      <a16:creationId xmlns:a16="http://schemas.microsoft.com/office/drawing/2014/main" id="{3900ECC7-7EC6-08A7-10BA-1D352B0F0FAB}"/>
                    </a:ext>
                  </a:extLst>
                </p:cNvPr>
                <p:cNvSpPr>
                  <a:spLocks/>
                </p:cNvSpPr>
                <p:nvPr userDrawn="1"/>
              </p:nvSpPr>
              <p:spPr bwMode="auto">
                <a:xfrm rot="-3172564">
                  <a:off x="5312" y="882"/>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69" name="Freeform 49">
                  <a:extLst>
                    <a:ext uri="{FF2B5EF4-FFF2-40B4-BE49-F238E27FC236}">
                      <a16:creationId xmlns:a16="http://schemas.microsoft.com/office/drawing/2014/main" id="{D34F42E4-AEE9-4644-FAA6-43B53A33F08E}"/>
                    </a:ext>
                  </a:extLst>
                </p:cNvPr>
                <p:cNvSpPr>
                  <a:spLocks/>
                </p:cNvSpPr>
                <p:nvPr userDrawn="1"/>
              </p:nvSpPr>
              <p:spPr bwMode="auto">
                <a:xfrm rot="-3172564">
                  <a:off x="5253" y="791"/>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70" name="Freeform 50">
                  <a:extLst>
                    <a:ext uri="{FF2B5EF4-FFF2-40B4-BE49-F238E27FC236}">
                      <a16:creationId xmlns:a16="http://schemas.microsoft.com/office/drawing/2014/main" id="{8ABAECF8-154F-592D-DE21-0BE930AC4203}"/>
                    </a:ext>
                  </a:extLst>
                </p:cNvPr>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pPr>
                    <a:defRPr/>
                  </a:pPr>
                  <a:endParaRPr lang="en-US" sz="1800">
                    <a:cs typeface="Arial" charset="0"/>
                  </a:endParaRPr>
                </a:p>
              </p:txBody>
            </p:sp>
            <p:sp>
              <p:nvSpPr>
                <p:cNvPr id="81971" name="Freeform 51">
                  <a:extLst>
                    <a:ext uri="{FF2B5EF4-FFF2-40B4-BE49-F238E27FC236}">
                      <a16:creationId xmlns:a16="http://schemas.microsoft.com/office/drawing/2014/main" id="{A1606850-41F3-068E-D513-121DECFC8BCB}"/>
                    </a:ext>
                  </a:extLst>
                </p:cNvPr>
                <p:cNvSpPr>
                  <a:spLocks/>
                </p:cNvSpPr>
                <p:nvPr userDrawn="1"/>
              </p:nvSpPr>
              <p:spPr bwMode="auto">
                <a:xfrm rot="-3172564">
                  <a:off x="4962" y="127"/>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pPr>
                    <a:defRPr/>
                  </a:pPr>
                  <a:endParaRPr lang="en-US" sz="1800">
                    <a:cs typeface="Arial" charset="0"/>
                  </a:endParaRPr>
                </a:p>
              </p:txBody>
            </p:sp>
          </p:grpSp>
        </p:grpSp>
        <p:sp>
          <p:nvSpPr>
            <p:cNvPr id="81972" name="Line 52">
              <a:extLst>
                <a:ext uri="{FF2B5EF4-FFF2-40B4-BE49-F238E27FC236}">
                  <a16:creationId xmlns:a16="http://schemas.microsoft.com/office/drawing/2014/main" id="{2680020F-66A2-E284-7817-447CC888444C}"/>
                </a:ext>
              </a:extLst>
            </p:cNvPr>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pPr>
                <a:defRPr/>
              </a:pPr>
              <a:endParaRPr lang="en-US" sz="1800">
                <a:cs typeface="Arial" charset="0"/>
              </a:endParaRPr>
            </a:p>
          </p:txBody>
        </p:sp>
      </p:grpSp>
    </p:spTree>
    <p:extLst>
      <p:ext uri="{BB962C8B-B14F-4D97-AF65-F5344CB8AC3E}">
        <p14:creationId xmlns:p14="http://schemas.microsoft.com/office/powerpoint/2010/main" val="2963690784"/>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7" r:id="rId13"/>
    <p:sldLayoutId id="2147483868" r:id="rId14"/>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79184B-4789-0435-2C64-46E6E36DFC8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3DD2216E-D585-CF21-D485-026A0D276BC4}"/>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6970F3B8-BD9B-2DFD-977B-21AE2250A66C}"/>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1D49EBA2-0B69-4C18-82C2-6BFB927CDBC4}" type="datetimeFigureOut">
              <a:rPr lang="en-GB" altLang="en-US"/>
              <a:pPr/>
              <a:t>05/02/2024</a:t>
            </a:fld>
            <a:endParaRPr lang="en-GB" altLang="en-US"/>
          </a:p>
        </p:txBody>
      </p:sp>
      <p:sp>
        <p:nvSpPr>
          <p:cNvPr id="5" name="Footer Placeholder 4">
            <a:extLst>
              <a:ext uri="{FF2B5EF4-FFF2-40B4-BE49-F238E27FC236}">
                <a16:creationId xmlns:a16="http://schemas.microsoft.com/office/drawing/2014/main" id="{C9EFDD57-F3AC-3E7E-E09C-CBC5877A417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78B0785C-526C-A3E3-9F5A-3EA1AFC9ADC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CB3ADFAC-7EA3-430E-A7CA-571D2192D540}" type="slidenum">
              <a:rPr lang="en-GB" altLang="en-US"/>
              <a:pPr/>
              <a:t>‹#›</a:t>
            </a:fld>
            <a:endParaRPr lang="en-GB" altLang="en-US"/>
          </a:p>
        </p:txBody>
      </p:sp>
    </p:spTree>
    <p:extLst>
      <p:ext uri="{BB962C8B-B14F-4D97-AF65-F5344CB8AC3E}">
        <p14:creationId xmlns:p14="http://schemas.microsoft.com/office/powerpoint/2010/main" val="920259390"/>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xStyles>
    <p:titleStyle>
      <a:lvl1pPr algn="ctr" rtl="0" eaLnBrk="0" fontAlgn="base" hangingPunct="0">
        <a:spcBef>
          <a:spcPct val="0"/>
        </a:spcBef>
        <a:spcAft>
          <a:spcPct val="0"/>
        </a:spcAft>
        <a:defRPr sz="3200" b="1" kern="1200">
          <a:solidFill>
            <a:schemeClr val="tx1"/>
          </a:solidFill>
          <a:latin typeface="Arial" pitchFamily="34" charset="0"/>
          <a:ea typeface="MS PGothic" panose="020B0600070205080204" pitchFamily="34" charset="-128"/>
          <a:cs typeface="Arial" pitchFamily="34" charset="0"/>
        </a:defRPr>
      </a:lvl1pPr>
      <a:lvl2pPr algn="ctr" rtl="0" eaLnBrk="0" fontAlgn="base" hangingPunct="0">
        <a:spcBef>
          <a:spcPct val="0"/>
        </a:spcBef>
        <a:spcAft>
          <a:spcPct val="0"/>
        </a:spcAft>
        <a:defRPr sz="3200" b="1">
          <a:solidFill>
            <a:schemeClr val="tx1"/>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3200" b="1">
          <a:solidFill>
            <a:schemeClr val="tx1"/>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3200" b="1">
          <a:solidFill>
            <a:schemeClr val="tx1"/>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3200" b="1">
          <a:solidFill>
            <a:schemeClr val="tx1"/>
          </a:solidFill>
          <a:latin typeface="Arial" charset="0"/>
          <a:ea typeface="MS PGothic" panose="020B0600070205080204" pitchFamily="34" charset="-128"/>
          <a:cs typeface="Arial" charset="0"/>
        </a:defRPr>
      </a:lvl5pPr>
      <a:lvl6pPr marL="457200" algn="ctr" rtl="0" fontAlgn="base">
        <a:spcBef>
          <a:spcPct val="0"/>
        </a:spcBef>
        <a:spcAft>
          <a:spcPct val="0"/>
        </a:spcAft>
        <a:defRPr sz="3200" b="1">
          <a:solidFill>
            <a:schemeClr val="tx1"/>
          </a:solidFill>
          <a:latin typeface="Arial" charset="0"/>
          <a:cs typeface="Arial" charset="0"/>
        </a:defRPr>
      </a:lvl6pPr>
      <a:lvl7pPr marL="914400" algn="ctr" rtl="0" fontAlgn="base">
        <a:spcBef>
          <a:spcPct val="0"/>
        </a:spcBef>
        <a:spcAft>
          <a:spcPct val="0"/>
        </a:spcAft>
        <a:defRPr sz="3200" b="1">
          <a:solidFill>
            <a:schemeClr val="tx1"/>
          </a:solidFill>
          <a:latin typeface="Arial" charset="0"/>
          <a:cs typeface="Arial" charset="0"/>
        </a:defRPr>
      </a:lvl7pPr>
      <a:lvl8pPr marL="1371600" algn="ctr" rtl="0" fontAlgn="base">
        <a:spcBef>
          <a:spcPct val="0"/>
        </a:spcBef>
        <a:spcAft>
          <a:spcPct val="0"/>
        </a:spcAft>
        <a:defRPr sz="3200" b="1">
          <a:solidFill>
            <a:schemeClr val="tx1"/>
          </a:solidFill>
          <a:latin typeface="Arial" charset="0"/>
          <a:cs typeface="Arial" charset="0"/>
        </a:defRPr>
      </a:lvl8pPr>
      <a:lvl9pPr marL="1828800" algn="ctr" rtl="0" fontAlgn="base">
        <a:spcBef>
          <a:spcPct val="0"/>
        </a:spcBef>
        <a:spcAft>
          <a:spcPct val="0"/>
        </a:spcAft>
        <a:defRPr sz="32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hangingPunct="1">
              <a:defRPr sz="1400">
                <a:solidFill>
                  <a:srgbClr val="000000"/>
                </a:solidFill>
                <a:latin typeface="Arial" pitchFamily="34" charset="0"/>
                <a:cs typeface="Arial" pitchFamily="34"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1" hangingPunct="1">
              <a:defRPr sz="1400">
                <a:solidFill>
                  <a:srgbClr val="000000"/>
                </a:solidFill>
                <a:latin typeface="Arial" pitchFamily="34" charset="0"/>
                <a:cs typeface="Arial" pitchFamily="34"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eaLnBrk="1" hangingPunct="1">
              <a:defRPr sz="1400">
                <a:solidFill>
                  <a:srgbClr val="000000"/>
                </a:solidFill>
                <a:latin typeface="Arial" panose="020B0604020202020204" pitchFamily="34" charset="0"/>
              </a:defRPr>
            </a:lvl1pPr>
          </a:lstStyle>
          <a:p>
            <a:pPr defTabSz="914400" fontAlgn="base">
              <a:spcBef>
                <a:spcPct val="0"/>
              </a:spcBef>
              <a:spcAft>
                <a:spcPct val="0"/>
              </a:spcAft>
              <a:defRPr/>
            </a:pPr>
            <a:fld id="{AD20F20A-F2F7-4A99-9BBA-4B16FF606C46}" type="slidenum">
              <a:rPr lang="ar-SA" altLang="en-US" smtClean="0"/>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229205666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Lst>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0D2EE3BA-CF8E-4EA1-9541-41DF4171A088}"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72166963"/>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ransition spd="slow" advClick="0" advTm="6000">
    <p:zoom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2/5/2024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2684869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2/5/2024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8771243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2/5/2024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94833404"/>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0E144-5211-4140-9847-5939760A4D93}" type="datetimeFigureOut">
              <a:rPr lang="en-US" smtClean="0"/>
              <a:t>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90A30-C9D4-4D1D-93FC-ABA349ECA421}" type="slidenum">
              <a:rPr lang="en-US" smtClean="0"/>
              <a:t>‹#›</a:t>
            </a:fld>
            <a:endParaRPr lang="en-US"/>
          </a:p>
        </p:txBody>
      </p:sp>
    </p:spTree>
    <p:extLst>
      <p:ext uri="{BB962C8B-B14F-4D97-AF65-F5344CB8AC3E}">
        <p14:creationId xmlns:p14="http://schemas.microsoft.com/office/powerpoint/2010/main" val="25778451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0AB89-872C-40D9-927D-79BAE7B56D96}" type="datetimeFigureOut">
              <a:rPr lang="en-US" smtClean="0"/>
              <a:t>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5567A-FC85-4693-B051-E38720E68874}" type="slidenum">
              <a:rPr lang="en-US" smtClean="0"/>
              <a:t>‹#›</a:t>
            </a:fld>
            <a:endParaRPr lang="en-US"/>
          </a:p>
        </p:txBody>
      </p:sp>
    </p:spTree>
    <p:extLst>
      <p:ext uri="{BB962C8B-B14F-4D97-AF65-F5344CB8AC3E}">
        <p14:creationId xmlns:p14="http://schemas.microsoft.com/office/powerpoint/2010/main" val="31239952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E3CE45D-149B-489A-9DBE-CD57C244488D}" type="datetimeFigureOut">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2/5/2024</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A4F4E5-E71E-4597-97A6-57EDC9ECD212}" type="slidenum">
              <a:rPr kumimoji="0" lang="en-US" sz="1200" b="0" i="0" u="none" strike="noStrike" kern="1200" cap="none" spc="0" normalizeH="0" baseline="0" noProof="0" smtClean="0">
                <a:ln>
                  <a:noFill/>
                </a:ln>
                <a:solidFill>
                  <a:prstClr val="white">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4779141"/>
      </p:ext>
    </p:extLst>
  </p:cSld>
  <p:clrMap bg1="dk1" tx1="lt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685800" eaLnBrk="1" fontAlgn="auto" hangingPunct="1">
              <a:spcBef>
                <a:spcPts val="0"/>
              </a:spcBef>
              <a:spcAft>
                <a:spcPts val="0"/>
              </a:spcAft>
              <a:defRPr sz="900" smtClean="0">
                <a:solidFill>
                  <a:prstClr val="black">
                    <a:tint val="75000"/>
                  </a:prstClr>
                </a:solidFill>
                <a:latin typeface="Calibri"/>
                <a:cs typeface="+mn-cs"/>
              </a:defRPr>
            </a:lvl1pPr>
          </a:lstStyle>
          <a:p>
            <a:pPr>
              <a:defRPr/>
            </a:pPr>
            <a:fld id="{64934F9E-5D9E-49D8-BEE0-89D9782CCCA0}" type="datetimeFigureOut">
              <a:rPr lang="en-US" smtClean="0"/>
              <a:pPr>
                <a:defRPr/>
              </a:pPr>
              <a:t>2/5/2024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685800" eaLnBrk="1" fontAlgn="auto" hangingPunct="1">
              <a:spcBef>
                <a:spcPts val="0"/>
              </a:spcBef>
              <a:spcAft>
                <a:spcPts val="0"/>
              </a:spcAft>
              <a:defRPr sz="9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defTabSz="685800" eaLnBrk="1" fontAlgn="auto" hangingPunct="1">
              <a:spcBef>
                <a:spcPts val="0"/>
              </a:spcBef>
              <a:spcAft>
                <a:spcPts val="0"/>
              </a:spcAft>
              <a:defRPr sz="900" smtClean="0">
                <a:solidFill>
                  <a:prstClr val="black">
                    <a:tint val="75000"/>
                  </a:prstClr>
                </a:solidFill>
                <a:latin typeface="Calibri"/>
                <a:cs typeface="+mn-cs"/>
              </a:defRPr>
            </a:lvl1pPr>
          </a:lstStyle>
          <a:p>
            <a:pPr>
              <a:defRPr/>
            </a:pPr>
            <a:fld id="{1B98718F-BC3D-4B4F-BFDB-6F767BA6CF08}" type="slidenum">
              <a:rPr lang="en-US" smtClean="0"/>
              <a:pPr>
                <a:defRPr/>
              </a:pPr>
              <a:t>‹#›</a:t>
            </a:fld>
            <a:endParaRPr lang="en-US"/>
          </a:p>
        </p:txBody>
      </p:sp>
    </p:spTree>
    <p:extLst>
      <p:ext uri="{BB962C8B-B14F-4D97-AF65-F5344CB8AC3E}">
        <p14:creationId xmlns:p14="http://schemas.microsoft.com/office/powerpoint/2010/main" val="423213242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ctr" defTabSz="685800" rtl="0" fontAlgn="base">
        <a:spcBef>
          <a:spcPct val="0"/>
        </a:spcBef>
        <a:spcAft>
          <a:spcPct val="0"/>
        </a:spcAft>
        <a:defRPr sz="3300" kern="1200">
          <a:solidFill>
            <a:schemeClr val="tx1"/>
          </a:solidFill>
          <a:latin typeface="+mj-lt"/>
          <a:ea typeface="+mj-ea"/>
          <a:cs typeface="+mj-cs"/>
        </a:defRPr>
      </a:lvl1pPr>
      <a:lvl2pPr algn="ctr" defTabSz="685800" rtl="0" fontAlgn="base">
        <a:spcBef>
          <a:spcPct val="0"/>
        </a:spcBef>
        <a:spcAft>
          <a:spcPct val="0"/>
        </a:spcAft>
        <a:defRPr sz="3300">
          <a:solidFill>
            <a:schemeClr val="tx1"/>
          </a:solidFill>
          <a:latin typeface="Calibri" panose="020F0502020204030204" pitchFamily="34" charset="0"/>
        </a:defRPr>
      </a:lvl2pPr>
      <a:lvl3pPr algn="ctr" defTabSz="685800" rtl="0" fontAlgn="base">
        <a:spcBef>
          <a:spcPct val="0"/>
        </a:spcBef>
        <a:spcAft>
          <a:spcPct val="0"/>
        </a:spcAft>
        <a:defRPr sz="3300">
          <a:solidFill>
            <a:schemeClr val="tx1"/>
          </a:solidFill>
          <a:latin typeface="Calibri" panose="020F0502020204030204" pitchFamily="34" charset="0"/>
        </a:defRPr>
      </a:lvl3pPr>
      <a:lvl4pPr algn="ctr" defTabSz="685800" rtl="0" fontAlgn="base">
        <a:spcBef>
          <a:spcPct val="0"/>
        </a:spcBef>
        <a:spcAft>
          <a:spcPct val="0"/>
        </a:spcAft>
        <a:defRPr sz="3300">
          <a:solidFill>
            <a:schemeClr val="tx1"/>
          </a:solidFill>
          <a:latin typeface="Calibri" panose="020F0502020204030204" pitchFamily="34" charset="0"/>
        </a:defRPr>
      </a:lvl4pPr>
      <a:lvl5pPr algn="ctr" defTabSz="685800" rtl="0" fontAlgn="base">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defTabSz="457200"/>
            <a:fld id="{BB02557A-7053-4340-A874-8AB926A8EDA1}" type="datetimeFigureOut">
              <a:rPr lang="en-US" smtClean="0"/>
              <a:pPr defTabSz="457200"/>
              <a:t>2/5/2024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457200"/>
            <a:fld id="{FAEF9944-A4F6-4C59-AEBD-678D6480B8EA}" type="slidenum">
              <a:rPr lang="en-US" smtClean="0"/>
              <a:pPr defTabSz="45720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06980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en.wikipedia.org/wiki/Korean_War" TargetMode="Externa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62.xml"/><Relationship Id="rId5" Type="http://schemas.openxmlformats.org/officeDocument/2006/relationships/image" Target="../media/image94.png"/><Relationship Id="rId4" Type="http://schemas.openxmlformats.org/officeDocument/2006/relationships/image" Target="../media/image93.png"/></Relationships>
</file>

<file path=ppt/slides/_rels/slide11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173.xml"/></Relationships>
</file>

<file path=ppt/slides/_rels/slide11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73.xml"/></Relationships>
</file>

<file path=ppt/slides/_rels/slide1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3.xml.rels><?xml version="1.0" encoding="UTF-8" standalone="yes"?>
<Relationships xmlns="http://schemas.openxmlformats.org/package/2006/relationships"><Relationship Id="rId2" Type="http://schemas.openxmlformats.org/officeDocument/2006/relationships/hyperlink" Target="https://www.chetor.com/6293-6-%d8%b1%d9%88%d8%b4-%d8%a8%d8%b1%d8%a7%db%8c-%d8%a7%d9%81%d8%b2%d8%a7%db%8c%d8%b4-%d8%a7%d8%b9%d8%aa%d9%85%d8%a7%d8%af-%d8%a8%d9%87-%d9%86%d9%81%d8%b3-%d8%af%d8%b1-%da%af%d9%81%d8%aa%da%af%d9%88/" TargetMode="External"/><Relationship Id="rId1" Type="http://schemas.openxmlformats.org/officeDocument/2006/relationships/slideLayout" Target="../slideLayouts/slideLayout64.xml"/></Relationships>
</file>

<file path=ppt/slides/_rels/slide12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4.xml"/></Relationships>
</file>

<file path=ppt/slides/_rels/slide12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2.gif"/><Relationship Id="rId1" Type="http://schemas.openxmlformats.org/officeDocument/2006/relationships/slideLayout" Target="../slideLayouts/slideLayout19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8.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7.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4.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14.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14.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4.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14.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4.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7.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sciencedaily.com/releases/2013/01/130110142131.htm"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4.xml"/></Relationships>
</file>

<file path=ppt/slides/_rels/slide7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37.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6.xml"/></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ADC3-B419-D60D-AC95-E59E2D89EF6F}"/>
              </a:ext>
            </a:extLst>
          </p:cNvPr>
          <p:cNvSpPr>
            <a:spLocks noGrp="1"/>
          </p:cNvSpPr>
          <p:nvPr>
            <p:ph type="ctrTitle"/>
          </p:nvPr>
        </p:nvSpPr>
        <p:spPr>
          <a:xfrm>
            <a:off x="403761" y="2733709"/>
            <a:ext cx="8420695" cy="1373070"/>
          </a:xfrm>
        </p:spPr>
        <p:txBody>
          <a:bodyPr/>
          <a:lstStyle/>
          <a:p>
            <a:r>
              <a:rPr lang="fa-IR" dirty="0">
                <a:cs typeface="B Titr" panose="00000700000000000000" pitchFamily="2" charset="-78"/>
              </a:rPr>
              <a:t>تک فرزندی و مشاوره فرزندآوری</a:t>
            </a:r>
            <a:endParaRPr lang="en-US" dirty="0">
              <a:cs typeface="B Titr" panose="00000700000000000000" pitchFamily="2" charset="-78"/>
            </a:endParaRPr>
          </a:p>
        </p:txBody>
      </p:sp>
      <p:sp>
        <p:nvSpPr>
          <p:cNvPr id="3" name="Subtitle 2">
            <a:extLst>
              <a:ext uri="{FF2B5EF4-FFF2-40B4-BE49-F238E27FC236}">
                <a16:creationId xmlns:a16="http://schemas.microsoft.com/office/drawing/2014/main" id="{8A8C44A5-D1F0-7533-A4A3-5BCE9426614A}"/>
              </a:ext>
            </a:extLst>
          </p:cNvPr>
          <p:cNvSpPr>
            <a:spLocks noGrp="1"/>
          </p:cNvSpPr>
          <p:nvPr>
            <p:ph type="subTitle" idx="1"/>
          </p:nvPr>
        </p:nvSpPr>
        <p:spPr>
          <a:xfrm>
            <a:off x="680322" y="4394039"/>
            <a:ext cx="8144134" cy="1947384"/>
          </a:xfrm>
        </p:spPr>
        <p:txBody>
          <a:bodyPr>
            <a:noAutofit/>
          </a:bodyPr>
          <a:lstStyle/>
          <a:p>
            <a:pPr rtl="1"/>
            <a:r>
              <a:rPr lang="fa-IR" sz="2400" b="1" dirty="0">
                <a:cs typeface="B Nazanin" panose="00000400000000000000" pitchFamily="2" charset="-78"/>
              </a:rPr>
              <a:t>نوذر نخعی</a:t>
            </a:r>
          </a:p>
          <a:p>
            <a:pPr rtl="1"/>
            <a:r>
              <a:rPr lang="fa-IR" sz="2400" b="1" dirty="0">
                <a:cs typeface="B Nazanin" panose="00000400000000000000" pitchFamily="2" charset="-78"/>
              </a:rPr>
              <a:t>استاد پزشکی اجتماعی</a:t>
            </a:r>
          </a:p>
          <a:p>
            <a:pPr rtl="1"/>
            <a:r>
              <a:rPr lang="fa-IR" sz="2400" b="1" dirty="0">
                <a:cs typeface="B Nazanin" panose="00000400000000000000" pitchFamily="2" charset="-78"/>
              </a:rPr>
              <a:t>دانشگاه علوم پزشکی کرمان</a:t>
            </a:r>
          </a:p>
          <a:p>
            <a:pPr rtl="1"/>
            <a:r>
              <a:rPr lang="fa-IR" sz="2400" b="1" dirty="0">
                <a:cs typeface="B Nazanin" panose="00000400000000000000" pitchFamily="2" charset="-78"/>
              </a:rPr>
              <a:t>دوره آموزشی هادیان زندگی</a:t>
            </a:r>
          </a:p>
          <a:p>
            <a:pPr rtl="1"/>
            <a:r>
              <a:rPr lang="fa-IR" sz="2400" b="1" dirty="0">
                <a:cs typeface="B Nazanin" panose="00000400000000000000" pitchFamily="2" charset="-78"/>
              </a:rPr>
              <a:t>بهمن 1402</a:t>
            </a:r>
            <a:endParaRPr lang="en-US" sz="2400" b="1" dirty="0">
              <a:cs typeface="B Nazanin" panose="00000400000000000000" pitchFamily="2" charset="-78"/>
            </a:endParaRPr>
          </a:p>
        </p:txBody>
      </p:sp>
      <p:pic>
        <p:nvPicPr>
          <p:cNvPr id="9" name="Picture 8">
            <a:extLst>
              <a:ext uri="{FF2B5EF4-FFF2-40B4-BE49-F238E27FC236}">
                <a16:creationId xmlns:a16="http://schemas.microsoft.com/office/drawing/2014/main" id="{98716B18-C8F9-DF4B-9EAC-F356E14C5460}"/>
              </a:ext>
            </a:extLst>
          </p:cNvPr>
          <p:cNvPicPr>
            <a:picLocks noChangeAspect="1"/>
          </p:cNvPicPr>
          <p:nvPr/>
        </p:nvPicPr>
        <p:blipFill>
          <a:blip r:embed="rId2">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3165857" y="0"/>
            <a:ext cx="5278172" cy="1626919"/>
          </a:xfrm>
          <a:prstGeom prst="rect">
            <a:avLst/>
          </a:prstGeom>
          <a:noFill/>
          <a:effectLst>
            <a:outerShdw blurRad="50800" dist="50800" dir="5400000" algn="ctr" rotWithShape="0">
              <a:srgbClr val="FFFF00"/>
            </a:outerShdw>
          </a:effectLst>
        </p:spPr>
      </p:pic>
    </p:spTree>
    <p:extLst>
      <p:ext uri="{BB962C8B-B14F-4D97-AF65-F5344CB8AC3E}">
        <p14:creationId xmlns:p14="http://schemas.microsoft.com/office/powerpoint/2010/main" val="72897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7507DA-D0CB-4A00-E4D6-FBC8BC30F68E}"/>
              </a:ext>
            </a:extLst>
          </p:cNvPr>
          <p:cNvSpPr>
            <a:spLocks noGrp="1"/>
          </p:cNvSpPr>
          <p:nvPr>
            <p:ph type="title"/>
          </p:nvPr>
        </p:nvSpPr>
        <p:spPr/>
        <p:txBody>
          <a:bodyPr/>
          <a:lstStyle/>
          <a:p>
            <a:pPr algn="r" rtl="1"/>
            <a:r>
              <a:rPr lang="fa-IR" dirty="0">
                <a:cs typeface="B Titr" panose="00000700000000000000" pitchFamily="2" charset="-78"/>
              </a:rPr>
              <a:t>مقایسه روند تک فرزندی در برخی کشورها</a:t>
            </a:r>
            <a:endParaRPr lang="en-US" dirty="0">
              <a:cs typeface="B Titr" panose="00000700000000000000" pitchFamily="2" charset="-78"/>
            </a:endParaRPr>
          </a:p>
        </p:txBody>
      </p:sp>
      <p:sp>
        <p:nvSpPr>
          <p:cNvPr id="5" name="Content Placeholder 4">
            <a:extLst>
              <a:ext uri="{FF2B5EF4-FFF2-40B4-BE49-F238E27FC236}">
                <a16:creationId xmlns:a16="http://schemas.microsoft.com/office/drawing/2014/main" id="{DFDB987A-B1C3-CD44-B669-AF368D30ABE4}"/>
              </a:ext>
            </a:extLst>
          </p:cNvPr>
          <p:cNvSpPr>
            <a:spLocks noGrp="1"/>
          </p:cNvSpPr>
          <p:nvPr>
            <p:ph sz="half" idx="1"/>
          </p:nvPr>
        </p:nvSpPr>
        <p:spPr/>
        <p:txBody>
          <a:bodyPr>
            <a:normAutofit fontScale="92500" lnSpcReduction="20000"/>
          </a:bodyPr>
          <a:lstStyle/>
          <a:p>
            <a:pPr algn="l" fontAlgn="base">
              <a:buFont typeface="Arial" panose="020B0604020202020204" pitchFamily="34" charset="0"/>
              <a:buChar char="•"/>
            </a:pPr>
            <a:r>
              <a:rPr lang="en-US" b="0" i="0" dirty="0">
                <a:solidFill>
                  <a:srgbClr val="333333"/>
                </a:solidFill>
                <a:effectLst/>
                <a:latin typeface="Georgia" panose="02040502050405020303" pitchFamily="18" charset="0"/>
              </a:rPr>
              <a:t>In Canada, families with only one child increased from 38.9% in 1961 to 43.7% in 2016.</a:t>
            </a:r>
          </a:p>
          <a:p>
            <a:r>
              <a:rPr lang="en-US" b="0" i="0" dirty="0">
                <a:solidFill>
                  <a:srgbClr val="333333"/>
                </a:solidFill>
                <a:effectLst/>
                <a:latin typeface="Georgia" panose="02040502050405020303" pitchFamily="18" charset="0"/>
              </a:rPr>
              <a:t>In Brazil, only-child families increased from 42.4% in 1976 to 62.9% in 2009.</a:t>
            </a:r>
          </a:p>
          <a:p>
            <a:r>
              <a:rPr lang="en-US" b="0" i="0" dirty="0">
                <a:solidFill>
                  <a:srgbClr val="1F1F1F"/>
                </a:solidFill>
                <a:effectLst/>
                <a:latin typeface="ElsevierGulliver"/>
              </a:rPr>
              <a:t>in 2020, 24.9 % of married women aged 40 to 49 had only one child, compared to 9.5 % of married women aged 60 or older </a:t>
            </a:r>
            <a:endParaRPr lang="en-US" dirty="0"/>
          </a:p>
        </p:txBody>
      </p:sp>
      <p:sp>
        <p:nvSpPr>
          <p:cNvPr id="6" name="Content Placeholder 5">
            <a:extLst>
              <a:ext uri="{FF2B5EF4-FFF2-40B4-BE49-F238E27FC236}">
                <a16:creationId xmlns:a16="http://schemas.microsoft.com/office/drawing/2014/main" id="{FCBC099C-FF95-9E38-29D3-4BA4CAFF3F9E}"/>
              </a:ext>
            </a:extLst>
          </p:cNvPr>
          <p:cNvSpPr>
            <a:spLocks noGrp="1"/>
          </p:cNvSpPr>
          <p:nvPr>
            <p:ph sz="half" idx="2"/>
          </p:nvPr>
        </p:nvSpPr>
        <p:spPr/>
        <p:txBody>
          <a:bodyPr>
            <a:normAutofit fontScale="92500" lnSpcReduction="20000"/>
          </a:bodyPr>
          <a:lstStyle/>
          <a:p>
            <a:pPr algn="r" rtl="1"/>
            <a:r>
              <a:rPr lang="fa-IR" sz="3600" dirty="0">
                <a:cs typeface="B Nazanin" panose="00000400000000000000" pitchFamily="2" charset="-78"/>
              </a:rPr>
              <a:t>در کانادا از 1961 میلادی تا  (نیم قرن)2016:</a:t>
            </a:r>
          </a:p>
          <a:p>
            <a:pPr algn="r" rtl="1"/>
            <a:r>
              <a:rPr lang="fa-IR" sz="3600" dirty="0">
                <a:solidFill>
                  <a:srgbClr val="FF0000"/>
                </a:solidFill>
                <a:cs typeface="B Nazanin" panose="00000400000000000000" pitchFamily="2" charset="-78"/>
              </a:rPr>
              <a:t>از 39 به 44 </a:t>
            </a:r>
            <a:r>
              <a:rPr lang="fa-IR" sz="3600" dirty="0">
                <a:cs typeface="B Nazanin" panose="00000400000000000000" pitchFamily="2" charset="-78"/>
              </a:rPr>
              <a:t>درصد رسیده است</a:t>
            </a:r>
          </a:p>
          <a:p>
            <a:pPr algn="r" rtl="1"/>
            <a:r>
              <a:rPr lang="fa-IR" sz="3600" dirty="0">
                <a:cs typeface="B Nazanin" panose="00000400000000000000" pitchFamily="2" charset="-78"/>
              </a:rPr>
              <a:t>در برزیل از 1976 تا 2009 میلادی (حدود 30 سال) از </a:t>
            </a:r>
            <a:r>
              <a:rPr lang="fa-IR" sz="3600" dirty="0">
                <a:solidFill>
                  <a:srgbClr val="FF0000"/>
                </a:solidFill>
                <a:cs typeface="B Nazanin" panose="00000400000000000000" pitchFamily="2" charset="-78"/>
              </a:rPr>
              <a:t>43 به 63 </a:t>
            </a:r>
            <a:r>
              <a:rPr lang="fa-IR" sz="3600" dirty="0">
                <a:cs typeface="B Nazanin" panose="00000400000000000000" pitchFamily="2" charset="-78"/>
              </a:rPr>
              <a:t>درصد رسیده است.</a:t>
            </a:r>
          </a:p>
          <a:p>
            <a:pPr algn="r" rtl="1"/>
            <a:r>
              <a:rPr lang="fa-IR" sz="3600" dirty="0">
                <a:cs typeface="B Nazanin" panose="00000400000000000000" pitchFamily="2" charset="-78"/>
              </a:rPr>
              <a:t>در کره جنوبی در 2020 </a:t>
            </a:r>
          </a:p>
          <a:p>
            <a:pPr algn="r" rtl="1"/>
            <a:r>
              <a:rPr lang="fa-IR" sz="3600" dirty="0">
                <a:solidFill>
                  <a:srgbClr val="FF0000"/>
                </a:solidFill>
                <a:cs typeface="B Nazanin" panose="00000400000000000000" pitchFamily="2" charset="-78"/>
              </a:rPr>
              <a:t>25% خانمهای 40تا 49 ساله و 10 درصد خانمهای بالای 60 سال</a:t>
            </a:r>
            <a:r>
              <a:rPr lang="fa-IR" sz="3600" dirty="0">
                <a:cs typeface="B Nazanin" panose="00000400000000000000" pitchFamily="2" charset="-78"/>
              </a:rPr>
              <a:t>، تک فرزند داشته اند.</a:t>
            </a:r>
            <a:endParaRPr lang="en-US" sz="3600" dirty="0">
              <a:cs typeface="B Nazanin" panose="00000400000000000000" pitchFamily="2" charset="-78"/>
            </a:endParaRPr>
          </a:p>
        </p:txBody>
      </p:sp>
    </p:spTree>
    <p:extLst>
      <p:ext uri="{BB962C8B-B14F-4D97-AF65-F5344CB8AC3E}">
        <p14:creationId xmlns:p14="http://schemas.microsoft.com/office/powerpoint/2010/main" val="19162502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DE73-8405-0FE3-A055-BB94AD896461}"/>
              </a:ext>
            </a:extLst>
          </p:cNvPr>
          <p:cNvSpPr>
            <a:spLocks noGrp="1"/>
          </p:cNvSpPr>
          <p:nvPr>
            <p:ph type="title"/>
          </p:nvPr>
        </p:nvSpPr>
        <p:spPr/>
        <p:txBody>
          <a:bodyPr>
            <a:normAutofit/>
          </a:bodyPr>
          <a:lstStyle/>
          <a:p>
            <a:pPr algn="ctr" rtl="1"/>
            <a:r>
              <a:rPr lang="fa-IR" sz="5400" dirty="0">
                <a:solidFill>
                  <a:srgbClr val="00B0F0"/>
                </a:solidFill>
                <a:cs typeface="B Titr" panose="00000700000000000000" pitchFamily="2" charset="-78"/>
              </a:rPr>
              <a:t>مشاوره فرزندآوری برای تک فرزندی</a:t>
            </a:r>
            <a:endParaRPr lang="en-US" sz="5400" dirty="0">
              <a:solidFill>
                <a:srgbClr val="00B0F0"/>
              </a:solidFill>
              <a:cs typeface="B Titr" panose="00000700000000000000" pitchFamily="2" charset="-78"/>
            </a:endParaRPr>
          </a:p>
        </p:txBody>
      </p:sp>
      <p:sp>
        <p:nvSpPr>
          <p:cNvPr id="5" name="Content Placeholder 4">
            <a:extLst>
              <a:ext uri="{FF2B5EF4-FFF2-40B4-BE49-F238E27FC236}">
                <a16:creationId xmlns:a16="http://schemas.microsoft.com/office/drawing/2014/main" id="{A29195C8-FAB2-F662-8EC8-41D5ACF151B4}"/>
              </a:ext>
            </a:extLst>
          </p:cNvPr>
          <p:cNvSpPr>
            <a:spLocks noGrp="1"/>
          </p:cNvSpPr>
          <p:nvPr>
            <p:ph sz="half" idx="1"/>
          </p:nvPr>
        </p:nvSpPr>
        <p:spPr/>
        <p:txBody>
          <a:bodyPr/>
          <a:lstStyle/>
          <a:p>
            <a:endParaRPr lang="en-US"/>
          </a:p>
        </p:txBody>
      </p:sp>
      <p:pic>
        <p:nvPicPr>
          <p:cNvPr id="7" name="Content Placeholder 6">
            <a:extLst>
              <a:ext uri="{FF2B5EF4-FFF2-40B4-BE49-F238E27FC236}">
                <a16:creationId xmlns:a16="http://schemas.microsoft.com/office/drawing/2014/main" id="{D243E47B-71DB-057E-450E-0C9A842EB9D5}"/>
              </a:ext>
            </a:extLst>
          </p:cNvPr>
          <p:cNvPicPr>
            <a:picLocks noGrp="1" noChangeAspect="1"/>
          </p:cNvPicPr>
          <p:nvPr>
            <p:ph sz="half" idx="2"/>
          </p:nvPr>
        </p:nvPicPr>
        <p:blipFill>
          <a:blip r:embed="rId2"/>
          <a:stretch>
            <a:fillRect/>
          </a:stretch>
        </p:blipFill>
        <p:spPr>
          <a:xfrm>
            <a:off x="6587331" y="1874621"/>
            <a:ext cx="4302342" cy="4302342"/>
          </a:xfrm>
          <a:prstGeom prst="rect">
            <a:avLst/>
          </a:prstGeom>
        </p:spPr>
      </p:pic>
      <p:pic>
        <p:nvPicPr>
          <p:cNvPr id="4" name="Picture 3">
            <a:extLst>
              <a:ext uri="{FF2B5EF4-FFF2-40B4-BE49-F238E27FC236}">
                <a16:creationId xmlns:a16="http://schemas.microsoft.com/office/drawing/2014/main" id="{6B83BEE6-7B94-56BC-178B-D89789D07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999" y="1966139"/>
            <a:ext cx="5087801" cy="3856553"/>
          </a:xfrm>
          <a:prstGeom prst="rect">
            <a:avLst/>
          </a:prstGeom>
        </p:spPr>
      </p:pic>
    </p:spTree>
    <p:extLst>
      <p:ext uri="{BB962C8B-B14F-4D97-AF65-F5344CB8AC3E}">
        <p14:creationId xmlns:p14="http://schemas.microsoft.com/office/powerpoint/2010/main" val="13506922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3DDAB-268B-D9D8-9B17-E7583F412585}"/>
              </a:ext>
            </a:extLst>
          </p:cNvPr>
          <p:cNvSpPr>
            <a:spLocks noGrp="1"/>
          </p:cNvSpPr>
          <p:nvPr>
            <p:ph type="title"/>
          </p:nvPr>
        </p:nvSpPr>
        <p:spPr/>
        <p:txBody>
          <a:bodyPr/>
          <a:lstStyle/>
          <a:p>
            <a:pPr algn="r" rtl="1"/>
            <a:r>
              <a:rPr lang="fa-IR" dirty="0">
                <a:solidFill>
                  <a:srgbClr val="0070C0"/>
                </a:solidFill>
                <a:cs typeface="B Titr" panose="00000700000000000000" pitchFamily="2" charset="-78"/>
              </a:rPr>
              <a:t>تعریف مشاوره (راهنمایی)</a:t>
            </a:r>
            <a:endParaRPr lang="en-US" dirty="0">
              <a:solidFill>
                <a:srgbClr val="0070C0"/>
              </a:solidFill>
              <a:cs typeface="B Titr" panose="00000700000000000000" pitchFamily="2" charset="-78"/>
            </a:endParaRPr>
          </a:p>
        </p:txBody>
      </p:sp>
      <p:sp>
        <p:nvSpPr>
          <p:cNvPr id="3" name="Content Placeholder 2">
            <a:extLst>
              <a:ext uri="{FF2B5EF4-FFF2-40B4-BE49-F238E27FC236}">
                <a16:creationId xmlns:a16="http://schemas.microsoft.com/office/drawing/2014/main" id="{CCF8DD7A-6852-2F6A-64D1-F2E814266006}"/>
              </a:ext>
            </a:extLst>
          </p:cNvPr>
          <p:cNvSpPr>
            <a:spLocks noGrp="1"/>
          </p:cNvSpPr>
          <p:nvPr>
            <p:ph idx="1"/>
          </p:nvPr>
        </p:nvSpPr>
        <p:spPr/>
        <p:txBody>
          <a:bodyPr>
            <a:normAutofit fontScale="92500" lnSpcReduction="20000"/>
          </a:bodyPr>
          <a:lstStyle/>
          <a:p>
            <a:pPr algn="r" rtl="1"/>
            <a:r>
              <a:rPr lang="fa-IR" sz="3600" dirty="0">
                <a:cs typeface="B Nazanin" panose="00000400000000000000" pitchFamily="2" charset="-78"/>
              </a:rPr>
              <a:t>مشاوره فرایند آموزشی (</a:t>
            </a:r>
            <a:r>
              <a:rPr lang="fa-IR" sz="3600" dirty="0">
                <a:solidFill>
                  <a:srgbClr val="FF0000"/>
                </a:solidFill>
                <a:cs typeface="B Nazanin" panose="00000400000000000000" pitchFamily="2" charset="-78"/>
              </a:rPr>
              <a:t>ترکیبی از علم و هنر</a:t>
            </a:r>
            <a:r>
              <a:rPr lang="fa-IR" sz="3600" dirty="0">
                <a:cs typeface="B Nazanin" panose="00000400000000000000" pitchFamily="2" charset="-78"/>
              </a:rPr>
              <a:t>) است که طی آن به مراجعه کننده کمک می‌نماییم به توانایی و قدرت تصمیم گیری صحیح مجهز شود.</a:t>
            </a:r>
          </a:p>
          <a:p>
            <a:pPr algn="r" rtl="1"/>
            <a:r>
              <a:rPr lang="fa-IR" sz="3600" dirty="0">
                <a:cs typeface="B Nazanin" panose="00000400000000000000" pitchFamily="2" charset="-78"/>
              </a:rPr>
              <a:t>مشاوره یک فرایند دو سویه است.</a:t>
            </a:r>
          </a:p>
          <a:p>
            <a:pPr algn="r" rtl="1"/>
            <a:r>
              <a:rPr lang="fa-IR" sz="3600" dirty="0">
                <a:cs typeface="B Nazanin" panose="00000400000000000000" pitchFamily="2" charset="-78"/>
              </a:rPr>
              <a:t>مشاوره به یک جلسه محدود نمی‌شود و ممکن است لازم شود استمرار یابد.</a:t>
            </a:r>
          </a:p>
          <a:p>
            <a:pPr algn="r" rtl="1"/>
            <a:r>
              <a:rPr lang="fa-IR" sz="3600" dirty="0">
                <a:cs typeface="B Nazanin" panose="00000400000000000000" pitchFamily="2" charset="-78"/>
              </a:rPr>
              <a:t>نقش مشاور </a:t>
            </a:r>
            <a:r>
              <a:rPr lang="fa-IR" sz="3600" dirty="0">
                <a:solidFill>
                  <a:srgbClr val="FF0000"/>
                </a:solidFill>
                <a:cs typeface="B Nazanin" panose="00000400000000000000" pitchFamily="2" charset="-78"/>
              </a:rPr>
              <a:t>پیدا کردن راه حل </a:t>
            </a:r>
            <a:r>
              <a:rPr lang="fa-IR" sz="3600" dirty="0">
                <a:cs typeface="B Nazanin" panose="00000400000000000000" pitchFamily="2" charset="-78"/>
              </a:rPr>
              <a:t>برای مراجعه کننده </a:t>
            </a:r>
            <a:r>
              <a:rPr lang="fa-IR" sz="3600" dirty="0">
                <a:solidFill>
                  <a:srgbClr val="FF0000"/>
                </a:solidFill>
                <a:cs typeface="B Nazanin" panose="00000400000000000000" pitchFamily="2" charset="-78"/>
              </a:rPr>
              <a:t>نیست</a:t>
            </a:r>
            <a:r>
              <a:rPr lang="fa-IR" sz="3600" dirty="0">
                <a:cs typeface="B Nazanin" panose="00000400000000000000" pitchFamily="2" charset="-78"/>
              </a:rPr>
              <a:t>، بلکه هدف مشاور </a:t>
            </a:r>
            <a:r>
              <a:rPr lang="fa-IR" sz="3600" dirty="0">
                <a:solidFill>
                  <a:srgbClr val="FF0000"/>
                </a:solidFill>
                <a:cs typeface="B Nazanin" panose="00000400000000000000" pitchFamily="2" charset="-78"/>
              </a:rPr>
              <a:t>روشن کردن مسیر</a:t>
            </a:r>
            <a:r>
              <a:rPr lang="fa-IR" sz="3600" dirty="0">
                <a:cs typeface="B Nazanin" panose="00000400000000000000" pitchFamily="2" charset="-78"/>
              </a:rPr>
              <a:t> پیش روی برای مراجعه کننده است.</a:t>
            </a:r>
          </a:p>
          <a:p>
            <a:pPr algn="r" rtl="1"/>
            <a:r>
              <a:rPr lang="fa-IR" sz="3600" dirty="0">
                <a:cs typeface="B Nazanin" panose="00000400000000000000" pitchFamily="2" charset="-78"/>
              </a:rPr>
              <a:t>لذا مشاور در تصمیم گیری به طور مستقیم نقشی ندارد، و تصمیم گیری بر عهده فرد است.</a:t>
            </a: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13843040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2D0BEB-A235-D354-2DD1-CBA0BE6EF07B}"/>
              </a:ext>
            </a:extLst>
          </p:cNvPr>
          <p:cNvSpPr>
            <a:spLocks noGrp="1"/>
          </p:cNvSpPr>
          <p:nvPr>
            <p:ph type="title"/>
          </p:nvPr>
        </p:nvSpPr>
        <p:spPr/>
        <p:txBody>
          <a:bodyPr/>
          <a:lstStyle/>
          <a:p>
            <a:pPr algn="r" rtl="1"/>
            <a:r>
              <a:rPr kumimoji="0" lang="fa-IR" sz="4800" b="0" i="0" u="none" strike="noStrike" kern="1200" cap="none" spc="-50" normalizeH="0" baseline="0" noProof="0" dirty="0">
                <a:ln>
                  <a:noFill/>
                </a:ln>
                <a:solidFill>
                  <a:srgbClr val="0070C0"/>
                </a:solidFill>
                <a:effectLst/>
                <a:uLnTx/>
                <a:uFillTx/>
                <a:latin typeface="Calibri Light" panose="020F0302020204030204"/>
                <a:ea typeface="+mj-ea"/>
                <a:cs typeface="B Titr" panose="00000700000000000000" pitchFamily="2" charset="-78"/>
              </a:rPr>
              <a:t>تعریف مشاوره (راهنمایی)</a:t>
            </a:r>
            <a:endParaRPr lang="en-US" dirty="0"/>
          </a:p>
        </p:txBody>
      </p:sp>
      <p:sp>
        <p:nvSpPr>
          <p:cNvPr id="6" name="Content Placeholder 5">
            <a:extLst>
              <a:ext uri="{FF2B5EF4-FFF2-40B4-BE49-F238E27FC236}">
                <a16:creationId xmlns:a16="http://schemas.microsoft.com/office/drawing/2014/main" id="{F5A1CF91-6FDC-D3F6-36F1-52DD0E61B372}"/>
              </a:ext>
            </a:extLst>
          </p:cNvPr>
          <p:cNvSpPr>
            <a:spLocks noGrp="1"/>
          </p:cNvSpPr>
          <p:nvPr>
            <p:ph idx="1"/>
          </p:nvPr>
        </p:nvSpPr>
        <p:spPr>
          <a:xfrm>
            <a:off x="731323" y="2141537"/>
            <a:ext cx="10515600" cy="4351338"/>
          </a:xfrm>
        </p:spPr>
        <p:txBody>
          <a:bodyPr>
            <a:normAutofit/>
          </a:bodyPr>
          <a:lstStyle/>
          <a:p>
            <a:pPr algn="r" rtl="1"/>
            <a:r>
              <a:rPr lang="fa-IR" sz="3300" dirty="0">
                <a:cs typeface="B Nazanin" panose="00000400000000000000" pitchFamily="2" charset="-78"/>
              </a:rPr>
              <a:t>تلاش مراقب سلامت </a:t>
            </a:r>
            <a:r>
              <a:rPr lang="fa-IR" sz="3300" dirty="0">
                <a:solidFill>
                  <a:srgbClr val="FF0000"/>
                </a:solidFill>
                <a:cs typeface="B Nazanin" panose="00000400000000000000" pitchFamily="2" charset="-78"/>
              </a:rPr>
              <a:t>از ته دل و با تمام وجود</a:t>
            </a:r>
            <a:r>
              <a:rPr lang="fa-IR" sz="3300" dirty="0">
                <a:cs typeface="B Nazanin" panose="00000400000000000000" pitchFamily="2" charset="-78"/>
              </a:rPr>
              <a:t>، برای </a:t>
            </a:r>
            <a:r>
              <a:rPr lang="fa-IR" sz="3300" dirty="0">
                <a:solidFill>
                  <a:srgbClr val="FF0000"/>
                </a:solidFill>
                <a:cs typeface="B Nazanin" panose="00000400000000000000" pitchFamily="2" charset="-78"/>
              </a:rPr>
              <a:t>تلنگر زدن به مراجعه کننده </a:t>
            </a:r>
            <a:r>
              <a:rPr lang="fa-IR" sz="3300" dirty="0">
                <a:cs typeface="B Nazanin" panose="00000400000000000000" pitchFamily="2" charset="-78"/>
              </a:rPr>
              <a:t>(در موضوع تک فرزندی غالباً در شکل فرصت طلبانه یا </a:t>
            </a:r>
            <a:r>
              <a:rPr lang="en-US" sz="3300" dirty="0">
                <a:cs typeface="B Nazanin" panose="00000400000000000000" pitchFamily="2" charset="-78"/>
              </a:rPr>
              <a:t>opportunistic</a:t>
            </a:r>
            <a:r>
              <a:rPr lang="fa-IR" sz="3300" dirty="0">
                <a:cs typeface="B Nazanin" panose="00000400000000000000" pitchFamily="2" charset="-78"/>
              </a:rPr>
              <a:t>) برای آگاه سازی مراجع و افزایش انگیزه او برای فرزندآوری</a:t>
            </a:r>
          </a:p>
          <a:p>
            <a:pPr algn="r" rtl="1"/>
            <a:r>
              <a:rPr lang="fa-IR" sz="3300" dirty="0">
                <a:cs typeface="B Nazanin" panose="00000400000000000000" pitchFamily="2" charset="-78"/>
              </a:rPr>
              <a:t>در طی فرایند مشاوره لازم است این موارد رعایت شود</a:t>
            </a:r>
          </a:p>
          <a:p>
            <a:pPr algn="r" rtl="1"/>
            <a:r>
              <a:rPr lang="fa-IR" sz="3300" dirty="0">
                <a:solidFill>
                  <a:srgbClr val="FF0000"/>
                </a:solidFill>
                <a:cs typeface="B Nazanin" panose="00000400000000000000" pitchFamily="2" charset="-78"/>
              </a:rPr>
              <a:t>نیت مشاور </a:t>
            </a:r>
            <a:r>
              <a:rPr lang="fa-IR" sz="3300" dirty="0">
                <a:cs typeface="B Nazanin" panose="00000400000000000000" pitchFamily="2" charset="-78"/>
              </a:rPr>
              <a:t>صادقانه باشد</a:t>
            </a:r>
          </a:p>
          <a:p>
            <a:pPr algn="r" rtl="1"/>
            <a:r>
              <a:rPr lang="fa-IR" sz="3300" dirty="0">
                <a:cs typeface="B Nazanin" panose="00000400000000000000" pitchFamily="2" charset="-78"/>
              </a:rPr>
              <a:t>جهت </a:t>
            </a:r>
            <a:r>
              <a:rPr lang="fa-IR" sz="3300" dirty="0">
                <a:solidFill>
                  <a:srgbClr val="FF0000"/>
                </a:solidFill>
                <a:cs typeface="B Nazanin" panose="00000400000000000000" pitchFamily="2" charset="-78"/>
              </a:rPr>
              <a:t>بيان احساسات و عقائد </a:t>
            </a:r>
            <a:r>
              <a:rPr lang="fa-IR" sz="3300" dirty="0">
                <a:cs typeface="B Nazanin" panose="00000400000000000000" pitchFamily="2" charset="-78"/>
              </a:rPr>
              <a:t>خود تشويق و ترغيب گردد.</a:t>
            </a:r>
            <a:endParaRPr lang="en-US" sz="3300" dirty="0">
              <a:cs typeface="B Nazanin" panose="00000400000000000000" pitchFamily="2" charset="-78"/>
            </a:endParaRPr>
          </a:p>
        </p:txBody>
      </p:sp>
    </p:spTree>
    <p:extLst>
      <p:ext uri="{BB962C8B-B14F-4D97-AF65-F5344CB8AC3E}">
        <p14:creationId xmlns:p14="http://schemas.microsoft.com/office/powerpoint/2010/main" val="2864238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4EAC21-7A90-4109-2E60-1256083E0BF3}"/>
              </a:ext>
            </a:extLst>
          </p:cNvPr>
          <p:cNvSpPr>
            <a:spLocks noGrp="1"/>
          </p:cNvSpPr>
          <p:nvPr>
            <p:ph type="title"/>
          </p:nvPr>
        </p:nvSpPr>
        <p:spPr/>
        <p:txBody>
          <a:bodyPr/>
          <a:lstStyle/>
          <a:p>
            <a:r>
              <a:rPr lang="fa-IR" dirty="0">
                <a:cs typeface="B Titr" panose="00000700000000000000" pitchFamily="2" charset="-78"/>
              </a:rPr>
              <a:t>تفاوت بین مشاوره فرزندآوری و مشاوره روانشناسی</a:t>
            </a:r>
            <a:endParaRPr lang="en-US" dirty="0">
              <a:cs typeface="B Titr" panose="00000700000000000000" pitchFamily="2" charset="-78"/>
            </a:endParaRPr>
          </a:p>
        </p:txBody>
      </p:sp>
      <p:pic>
        <p:nvPicPr>
          <p:cNvPr id="7" name="Content Placeholder 6">
            <a:extLst>
              <a:ext uri="{FF2B5EF4-FFF2-40B4-BE49-F238E27FC236}">
                <a16:creationId xmlns:a16="http://schemas.microsoft.com/office/drawing/2014/main" id="{247DB9E6-AB46-1F0C-6572-2B91D0E545BE}"/>
              </a:ext>
            </a:extLst>
          </p:cNvPr>
          <p:cNvPicPr>
            <a:picLocks noGrp="1" noChangeAspect="1"/>
          </p:cNvPicPr>
          <p:nvPr>
            <p:ph idx="1"/>
          </p:nvPr>
        </p:nvPicPr>
        <p:blipFill>
          <a:blip r:embed="rId2"/>
          <a:stretch>
            <a:fillRect/>
          </a:stretch>
        </p:blipFill>
        <p:spPr>
          <a:xfrm>
            <a:off x="1421825" y="1739735"/>
            <a:ext cx="9139760" cy="5118265"/>
          </a:xfrm>
          <a:prstGeom prst="rect">
            <a:avLst/>
          </a:prstGeom>
        </p:spPr>
      </p:pic>
    </p:spTree>
    <p:extLst>
      <p:ext uri="{BB962C8B-B14F-4D97-AF65-F5344CB8AC3E}">
        <p14:creationId xmlns:p14="http://schemas.microsoft.com/office/powerpoint/2010/main" val="28006521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CC60D4F-09DF-46C7-1689-76E8C0F8D5FA}"/>
              </a:ext>
            </a:extLst>
          </p:cNvPr>
          <p:cNvGraphicFramePr>
            <a:graphicFrameLocks noGrp="1"/>
          </p:cNvGraphicFramePr>
          <p:nvPr>
            <p:ph idx="1"/>
            <p:extLst>
              <p:ext uri="{D42A27DB-BD31-4B8C-83A1-F6EECF244321}">
                <p14:modId xmlns:p14="http://schemas.microsoft.com/office/powerpoint/2010/main" val="4013756918"/>
              </p:ext>
            </p:extLst>
          </p:nvPr>
        </p:nvGraphicFramePr>
        <p:xfrm>
          <a:off x="162296" y="20113"/>
          <a:ext cx="11867408" cy="6766635"/>
        </p:xfrm>
        <a:graphic>
          <a:graphicData uri="http://schemas.openxmlformats.org/drawingml/2006/table">
            <a:tbl>
              <a:tblPr rtl="1" firstRow="1" firstCol="1" bandRow="1"/>
              <a:tblGrid>
                <a:gridCol w="2420421">
                  <a:extLst>
                    <a:ext uri="{9D8B030D-6E8A-4147-A177-3AD203B41FA5}">
                      <a16:colId xmlns:a16="http://schemas.microsoft.com/office/drawing/2014/main" val="1917693117"/>
                    </a:ext>
                  </a:extLst>
                </a:gridCol>
                <a:gridCol w="5113798">
                  <a:extLst>
                    <a:ext uri="{9D8B030D-6E8A-4147-A177-3AD203B41FA5}">
                      <a16:colId xmlns:a16="http://schemas.microsoft.com/office/drawing/2014/main" val="2110526787"/>
                    </a:ext>
                  </a:extLst>
                </a:gridCol>
                <a:gridCol w="4333189">
                  <a:extLst>
                    <a:ext uri="{9D8B030D-6E8A-4147-A177-3AD203B41FA5}">
                      <a16:colId xmlns:a16="http://schemas.microsoft.com/office/drawing/2014/main" val="2886702991"/>
                    </a:ext>
                  </a:extLst>
                </a:gridCol>
              </a:tblGrid>
              <a:tr h="381001">
                <a:tc>
                  <a:txBody>
                    <a:bodyPr/>
                    <a:lstStyle/>
                    <a:p>
                      <a:pPr marL="0" marR="0" algn="ctr" rtl="1">
                        <a:lnSpc>
                          <a:spcPct val="107000"/>
                        </a:lnSpc>
                        <a:spcBef>
                          <a:spcPts val="0"/>
                        </a:spcBef>
                        <a:spcAft>
                          <a:spcPts val="0"/>
                        </a:spcAft>
                      </a:pPr>
                      <a:r>
                        <a:rPr lang="fa-IR" sz="2400" b="1" kern="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مبنای مورد مقایسه</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rtl="1">
                        <a:lnSpc>
                          <a:spcPct val="107000"/>
                        </a:lnSpc>
                        <a:spcBef>
                          <a:spcPts val="0"/>
                        </a:spcBef>
                        <a:spcAft>
                          <a:spcPts val="0"/>
                        </a:spcAft>
                      </a:pPr>
                      <a:r>
                        <a:rPr lang="fa-IR" sz="2400" b="1" kern="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مشاوره فرزندآوری (یا راهنمایی)</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rtl="1">
                        <a:lnSpc>
                          <a:spcPct val="107000"/>
                        </a:lnSpc>
                        <a:spcBef>
                          <a:spcPts val="0"/>
                        </a:spcBef>
                        <a:spcAft>
                          <a:spcPts val="0"/>
                        </a:spcAft>
                      </a:pPr>
                      <a:r>
                        <a:rPr lang="fa-IR" sz="2400" b="1" kern="100" dirty="0">
                          <a:solidFill>
                            <a:srgbClr val="000000"/>
                          </a:solidFill>
                          <a:effectLst/>
                          <a:latin typeface="Calibri" panose="020F0502020204030204" pitchFamily="34" charset="0"/>
                          <a:ea typeface="Calibri" panose="020F0502020204030204" pitchFamily="34" charset="0"/>
                          <a:cs typeface="B Nazanin" panose="00000400000000000000" pitchFamily="2" charset="-78"/>
                        </a:rPr>
                        <a:t>مشاوره روانشناسی</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193374170"/>
                  </a:ext>
                </a:extLst>
              </a:tr>
              <a:tr h="381001">
                <a:tc>
                  <a:txBody>
                    <a:bodyPr/>
                    <a:lstStyle/>
                    <a:p>
                      <a:pPr marL="0" marR="0" algn="r" rtl="1">
                        <a:lnSpc>
                          <a:spcPct val="107000"/>
                        </a:lnSpc>
                        <a:spcBef>
                          <a:spcPts val="0"/>
                        </a:spcBef>
                        <a:spcAft>
                          <a:spcPts val="0"/>
                        </a:spcAft>
                      </a:pPr>
                      <a:r>
                        <a:rPr lang="fa-IR" sz="2400" b="1" kern="100" dirty="0">
                          <a:effectLst/>
                          <a:latin typeface="Calibri" panose="020F0502020204030204" pitchFamily="34" charset="0"/>
                          <a:ea typeface="Calibri" panose="020F0502020204030204" pitchFamily="34" charset="0"/>
                          <a:cs typeface="B Nazanin" panose="00000400000000000000" pitchFamily="2" charset="-78"/>
                        </a:rPr>
                        <a:t>ماهیت</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dirty="0">
                          <a:effectLst/>
                          <a:latin typeface="Calibri" panose="020F0502020204030204" pitchFamily="34" charset="0"/>
                          <a:ea typeface="Calibri" panose="020F0502020204030204" pitchFamily="34" charset="0"/>
                          <a:cs typeface="B Nazanin" panose="00000400000000000000" pitchFamily="2" charset="-78"/>
                        </a:rPr>
                        <a:t>پیشگیری و بهداشتی</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dirty="0">
                          <a:effectLst/>
                          <a:latin typeface="Calibri" panose="020F0502020204030204" pitchFamily="34" charset="0"/>
                          <a:ea typeface="Calibri" panose="020F0502020204030204" pitchFamily="34" charset="0"/>
                          <a:cs typeface="B Nazanin" panose="00000400000000000000" pitchFamily="2" charset="-78"/>
                        </a:rPr>
                        <a:t>درمانی</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1946061"/>
                  </a:ext>
                </a:extLst>
              </a:tr>
              <a:tr h="761999">
                <a:tc>
                  <a:txBody>
                    <a:bodyPr/>
                    <a:lstStyle/>
                    <a:p>
                      <a:pPr marL="0" marR="0" algn="r" rtl="1">
                        <a:lnSpc>
                          <a:spcPct val="107000"/>
                        </a:lnSpc>
                        <a:spcBef>
                          <a:spcPts val="0"/>
                        </a:spcBef>
                        <a:spcAft>
                          <a:spcPts val="0"/>
                        </a:spcAft>
                      </a:pPr>
                      <a:r>
                        <a:rPr lang="fa-IR" sz="2400" b="1" kern="100" dirty="0">
                          <a:effectLst/>
                          <a:latin typeface="Calibri" panose="020F0502020204030204" pitchFamily="34" charset="0"/>
                          <a:ea typeface="Calibri" panose="020F0502020204030204" pitchFamily="34" charset="0"/>
                          <a:cs typeface="B Nazanin" panose="00000400000000000000" pitchFamily="2" charset="-78"/>
                        </a:rPr>
                        <a:t>رویکرد</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dirty="0">
                          <a:effectLst/>
                          <a:latin typeface="Calibri" panose="020F0502020204030204" pitchFamily="34" charset="0"/>
                          <a:ea typeface="Calibri" panose="020F0502020204030204" pitchFamily="34" charset="0"/>
                          <a:cs typeface="B Nazanin" panose="00000400000000000000" pitchFamily="2" charset="-78"/>
                        </a:rPr>
                        <a:t>کمک به مراجع برای کشف نقاط قوت و ارایه اطلاعات</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کمک به مراجع برای فایق آمدن بر چالش هایش و تغییر دیدگاهش</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4132618"/>
                  </a:ext>
                </a:extLst>
              </a:tr>
              <a:tr h="761999">
                <a:tc>
                  <a:txBody>
                    <a:bodyPr/>
                    <a:lstStyle/>
                    <a:p>
                      <a:pPr marL="0" marR="0" algn="r" rtl="1">
                        <a:lnSpc>
                          <a:spcPct val="107000"/>
                        </a:lnSpc>
                        <a:spcBef>
                          <a:spcPts val="0"/>
                        </a:spcBef>
                        <a:spcAft>
                          <a:spcPts val="0"/>
                        </a:spcAft>
                      </a:pPr>
                      <a:r>
                        <a:rPr lang="fa-IR" sz="2400" b="1" kern="100">
                          <a:effectLst/>
                          <a:latin typeface="Calibri" panose="020F0502020204030204" pitchFamily="34" charset="0"/>
                          <a:ea typeface="Calibri" panose="020F0502020204030204" pitchFamily="34" charset="0"/>
                          <a:cs typeface="B Nazanin" panose="00000400000000000000" pitchFamily="2" charset="-78"/>
                        </a:rPr>
                        <a:t>حوزه کاری</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سبک زندگی (از قبیل مشاوره تحصیلی، مشاوره قبل از ازدواج)</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مشکلات روحی روانی</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3789360"/>
                  </a:ext>
                </a:extLst>
              </a:tr>
              <a:tr h="525725">
                <a:tc>
                  <a:txBody>
                    <a:bodyPr/>
                    <a:lstStyle/>
                    <a:p>
                      <a:pPr marL="0" marR="0" algn="r" rtl="1">
                        <a:lnSpc>
                          <a:spcPct val="107000"/>
                        </a:lnSpc>
                        <a:spcBef>
                          <a:spcPts val="0"/>
                        </a:spcBef>
                        <a:spcAft>
                          <a:spcPts val="0"/>
                        </a:spcAft>
                      </a:pPr>
                      <a:r>
                        <a:rPr lang="fa-IR" sz="2400" b="1" kern="100" dirty="0">
                          <a:effectLst/>
                          <a:latin typeface="Calibri" panose="020F0502020204030204" pitchFamily="34" charset="0"/>
                          <a:ea typeface="Calibri" panose="020F0502020204030204" pitchFamily="34" charset="0"/>
                          <a:cs typeface="B Nazanin" panose="00000400000000000000" pitchFamily="2" charset="-78"/>
                        </a:rPr>
                        <a:t>چه کار می­کند؟</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dirty="0">
                          <a:effectLst/>
                          <a:latin typeface="Calibri" panose="020F0502020204030204" pitchFamily="34" charset="0"/>
                          <a:ea typeface="Calibri" panose="020F0502020204030204" pitchFamily="34" charset="0"/>
                          <a:cs typeface="B Nazanin" panose="00000400000000000000" pitchFamily="2" charset="-78"/>
                        </a:rPr>
                        <a:t>کمک به افراد برای انتخاب بهترین مسیر</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dirty="0">
                          <a:effectLst/>
                          <a:latin typeface="Calibri" panose="020F0502020204030204" pitchFamily="34" charset="0"/>
                          <a:ea typeface="Calibri" panose="020F0502020204030204" pitchFamily="34" charset="0"/>
                          <a:cs typeface="B Nazanin" panose="00000400000000000000" pitchFamily="2" charset="-78"/>
                        </a:rPr>
                        <a:t>کمک به حل مشکل و چالش ذهنی</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4927360"/>
                  </a:ext>
                </a:extLst>
              </a:tr>
              <a:tr h="381001">
                <a:tc>
                  <a:txBody>
                    <a:bodyPr/>
                    <a:lstStyle/>
                    <a:p>
                      <a:pPr marL="0" marR="0" algn="r" rtl="1">
                        <a:lnSpc>
                          <a:spcPct val="107000"/>
                        </a:lnSpc>
                        <a:spcBef>
                          <a:spcPts val="0"/>
                        </a:spcBef>
                        <a:spcAft>
                          <a:spcPts val="0"/>
                        </a:spcAft>
                      </a:pPr>
                      <a:r>
                        <a:rPr lang="fa-IR" sz="2400" b="1" kern="100">
                          <a:effectLst/>
                          <a:latin typeface="Calibri" panose="020F0502020204030204" pitchFamily="34" charset="0"/>
                          <a:ea typeface="Calibri" panose="020F0502020204030204" pitchFamily="34" charset="0"/>
                          <a:cs typeface="B Nazanin" panose="00000400000000000000" pitchFamily="2" charset="-78"/>
                        </a:rPr>
                        <a:t>شیوه</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یک به یک یا یک به چند</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یک به یک</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2358522"/>
                  </a:ext>
                </a:extLst>
              </a:tr>
              <a:tr h="381001">
                <a:tc>
                  <a:txBody>
                    <a:bodyPr/>
                    <a:lstStyle/>
                    <a:p>
                      <a:pPr marL="0" marR="0" algn="r" rtl="1">
                        <a:lnSpc>
                          <a:spcPct val="107000"/>
                        </a:lnSpc>
                        <a:spcBef>
                          <a:spcPts val="0"/>
                        </a:spcBef>
                        <a:spcAft>
                          <a:spcPts val="0"/>
                        </a:spcAft>
                      </a:pPr>
                      <a:r>
                        <a:rPr lang="fa-IR" sz="2400" b="1" kern="100" dirty="0">
                          <a:effectLst/>
                          <a:latin typeface="Calibri" panose="020F0502020204030204" pitchFamily="34" charset="0"/>
                          <a:ea typeface="Calibri" panose="020F0502020204030204" pitchFamily="34" charset="0"/>
                          <a:cs typeface="B Nazanin" panose="00000400000000000000" pitchFamily="2" charset="-78"/>
                        </a:rPr>
                        <a:t>تصمیم گیرنده واقعی</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رهنمود</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مراجع</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80253647"/>
                  </a:ext>
                </a:extLst>
              </a:tr>
              <a:tr h="761999">
                <a:tc>
                  <a:txBody>
                    <a:bodyPr/>
                    <a:lstStyle/>
                    <a:p>
                      <a:pPr marL="0" marR="0" algn="r" rtl="1">
                        <a:lnSpc>
                          <a:spcPct val="107000"/>
                        </a:lnSpc>
                        <a:spcBef>
                          <a:spcPts val="0"/>
                        </a:spcBef>
                        <a:spcAft>
                          <a:spcPts val="0"/>
                        </a:spcAft>
                      </a:pPr>
                      <a:r>
                        <a:rPr lang="fa-IR" sz="2400" b="1" kern="100">
                          <a:effectLst/>
                          <a:latin typeface="Calibri" panose="020F0502020204030204" pitchFamily="34" charset="0"/>
                          <a:ea typeface="Calibri" panose="020F0502020204030204" pitchFamily="34" charset="0"/>
                          <a:cs typeface="B Nazanin" panose="00000400000000000000" pitchFamily="2" charset="-78"/>
                        </a:rPr>
                        <a:t>جنس</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 نصیحت، پند و اندرز برای انتخاب</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کمک برای پی بردن به ریشه مشکل و راه حل آن</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3187605"/>
                  </a:ext>
                </a:extLst>
              </a:tr>
              <a:tr h="761999">
                <a:tc>
                  <a:txBody>
                    <a:bodyPr/>
                    <a:lstStyle/>
                    <a:p>
                      <a:pPr marL="0" marR="0" algn="r" rtl="1">
                        <a:lnSpc>
                          <a:spcPct val="107000"/>
                        </a:lnSpc>
                        <a:spcBef>
                          <a:spcPts val="0"/>
                        </a:spcBef>
                        <a:spcAft>
                          <a:spcPts val="0"/>
                        </a:spcAft>
                      </a:pPr>
                      <a:r>
                        <a:rPr lang="fa-IR" sz="2400" b="1" kern="100">
                          <a:effectLst/>
                          <a:latin typeface="Calibri" panose="020F0502020204030204" pitchFamily="34" charset="0"/>
                          <a:ea typeface="Calibri" panose="020F0502020204030204" pitchFamily="34" charset="0"/>
                          <a:cs typeface="B Nazanin" panose="00000400000000000000" pitchFamily="2" charset="-78"/>
                        </a:rPr>
                        <a:t>ارائه دهنده</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dirty="0">
                          <a:effectLst/>
                          <a:latin typeface="Calibri" panose="020F0502020204030204" pitchFamily="34" charset="0"/>
                          <a:ea typeface="Calibri" panose="020F0502020204030204" pitchFamily="34" charset="0"/>
                          <a:cs typeface="B Nazanin" panose="00000400000000000000" pitchFamily="2" charset="-78"/>
                        </a:rPr>
                        <a:t>خبره در موضوع مورد راهنمایی و </a:t>
                      </a:r>
                      <a:r>
                        <a:rPr lang="fa-IR" sz="2000" kern="100" dirty="0">
                          <a:effectLst/>
                          <a:latin typeface="Calibri" panose="020F0502020204030204" pitchFamily="34" charset="0"/>
                          <a:ea typeface="Calibri" panose="020F0502020204030204" pitchFamily="34" charset="0"/>
                          <a:cs typeface="B Nazanin" panose="00000400000000000000" pitchFamily="2" charset="-78"/>
                        </a:rPr>
                        <a:t>نه الزاماً متخصص امر</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dirty="0">
                          <a:effectLst/>
                          <a:latin typeface="Calibri" panose="020F0502020204030204" pitchFamily="34" charset="0"/>
                          <a:ea typeface="Calibri" panose="020F0502020204030204" pitchFamily="34" charset="0"/>
                          <a:cs typeface="B Nazanin" panose="00000400000000000000" pitchFamily="2" charset="-78"/>
                        </a:rPr>
                        <a:t>متخصص رشته (مشاور، روانشناس، </a:t>
                      </a:r>
                      <a:r>
                        <a:rPr lang="fa-IR" sz="2000" kern="100" dirty="0">
                          <a:effectLst/>
                          <a:latin typeface="Calibri" panose="020F0502020204030204" pitchFamily="34" charset="0"/>
                          <a:ea typeface="Calibri" panose="020F0502020204030204" pitchFamily="34" charset="0"/>
                          <a:cs typeface="B Nazanin" panose="00000400000000000000" pitchFamily="2" charset="-78"/>
                        </a:rPr>
                        <a:t>مددکار و ....)</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13693233"/>
                  </a:ext>
                </a:extLst>
              </a:tr>
              <a:tr h="381001">
                <a:tc>
                  <a:txBody>
                    <a:bodyPr/>
                    <a:lstStyle/>
                    <a:p>
                      <a:pPr marL="0" marR="0" algn="r" rtl="1">
                        <a:lnSpc>
                          <a:spcPct val="107000"/>
                        </a:lnSpc>
                        <a:spcBef>
                          <a:spcPts val="0"/>
                        </a:spcBef>
                        <a:spcAft>
                          <a:spcPts val="0"/>
                        </a:spcAft>
                      </a:pPr>
                      <a:r>
                        <a:rPr lang="fa-IR" sz="2400" b="1" kern="100">
                          <a:effectLst/>
                          <a:latin typeface="Calibri" panose="020F0502020204030204" pitchFamily="34" charset="0"/>
                          <a:ea typeface="Calibri" panose="020F0502020204030204" pitchFamily="34" charset="0"/>
                          <a:cs typeface="B Nazanin" panose="00000400000000000000" pitchFamily="2" charset="-78"/>
                        </a:rPr>
                        <a:t>خلوت و پنهان­داری</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نسبی</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کامل</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40053644"/>
                  </a:ext>
                </a:extLst>
              </a:tr>
              <a:tr h="381001">
                <a:tc>
                  <a:txBody>
                    <a:bodyPr/>
                    <a:lstStyle/>
                    <a:p>
                      <a:pPr marL="0" marR="0" algn="r" rtl="1">
                        <a:lnSpc>
                          <a:spcPct val="107000"/>
                        </a:lnSpc>
                        <a:spcBef>
                          <a:spcPts val="0"/>
                        </a:spcBef>
                        <a:spcAft>
                          <a:spcPts val="0"/>
                        </a:spcAft>
                      </a:pPr>
                      <a:r>
                        <a:rPr lang="fa-IR" sz="2400" b="1" kern="100">
                          <a:effectLst/>
                          <a:latin typeface="Calibri" panose="020F0502020204030204" pitchFamily="34" charset="0"/>
                          <a:ea typeface="Calibri" panose="020F0502020204030204" pitchFamily="34" charset="0"/>
                          <a:cs typeface="B Nazanin" panose="00000400000000000000" pitchFamily="2" charset="-78"/>
                        </a:rPr>
                        <a:t>مدت زمان</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کوتاه</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چند جلسه حداقل یکساعته</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787757"/>
                  </a:ext>
                </a:extLst>
              </a:tr>
              <a:tr h="381001">
                <a:tc>
                  <a:txBody>
                    <a:bodyPr/>
                    <a:lstStyle/>
                    <a:p>
                      <a:pPr marL="0" marR="0" algn="r" rtl="1">
                        <a:lnSpc>
                          <a:spcPct val="107000"/>
                        </a:lnSpc>
                        <a:spcBef>
                          <a:spcPts val="0"/>
                        </a:spcBef>
                        <a:spcAft>
                          <a:spcPts val="0"/>
                        </a:spcAft>
                      </a:pPr>
                      <a:r>
                        <a:rPr lang="fa-IR" sz="2400" b="1" kern="100">
                          <a:effectLst/>
                          <a:latin typeface="Calibri" panose="020F0502020204030204" pitchFamily="34" charset="0"/>
                          <a:ea typeface="Calibri" panose="020F0502020204030204" pitchFamily="34" charset="0"/>
                          <a:cs typeface="B Nazanin" panose="00000400000000000000" pitchFamily="2" charset="-78"/>
                        </a:rPr>
                        <a:t>آموزش کارشناسان</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آموزش علمی و توجیهی</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آموزش رسمی و پایه</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44208501"/>
                  </a:ext>
                </a:extLst>
              </a:tr>
              <a:tr h="381001">
                <a:tc>
                  <a:txBody>
                    <a:bodyPr/>
                    <a:lstStyle/>
                    <a:p>
                      <a:pPr marL="0" marR="0" algn="r" rtl="1">
                        <a:lnSpc>
                          <a:spcPct val="107000"/>
                        </a:lnSpc>
                        <a:spcBef>
                          <a:spcPts val="0"/>
                        </a:spcBef>
                        <a:spcAft>
                          <a:spcPts val="0"/>
                        </a:spcAft>
                      </a:pPr>
                      <a:r>
                        <a:rPr lang="fa-IR" sz="2400" b="1" kern="100">
                          <a:effectLst/>
                          <a:latin typeface="Calibri" panose="020F0502020204030204" pitchFamily="34" charset="0"/>
                          <a:ea typeface="Calibri" panose="020F0502020204030204" pitchFamily="34" charset="0"/>
                          <a:cs typeface="B Nazanin" panose="00000400000000000000" pitchFamily="2" charset="-78"/>
                        </a:rPr>
                        <a:t>آداب و رسوم</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a:effectLst/>
                          <a:latin typeface="Calibri" panose="020F0502020204030204" pitchFamily="34" charset="0"/>
                          <a:ea typeface="Calibri" panose="020F0502020204030204" pitchFamily="34" charset="0"/>
                          <a:cs typeface="B Nazanin" panose="00000400000000000000" pitchFamily="2" charset="-78"/>
                        </a:rPr>
                        <a:t>بدون تکلف و کم ساختاریافته</a:t>
                      </a:r>
                      <a:endParaRPr lang="en-US" sz="2400" kern="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r" rtl="1">
                        <a:lnSpc>
                          <a:spcPct val="107000"/>
                        </a:lnSpc>
                        <a:spcBef>
                          <a:spcPts val="0"/>
                        </a:spcBef>
                        <a:spcAft>
                          <a:spcPts val="0"/>
                        </a:spcAft>
                      </a:pPr>
                      <a:r>
                        <a:rPr lang="fa-IR" sz="2400" kern="100" dirty="0">
                          <a:effectLst/>
                          <a:latin typeface="Calibri" panose="020F0502020204030204" pitchFamily="34" charset="0"/>
                          <a:ea typeface="Calibri" panose="020F0502020204030204" pitchFamily="34" charset="0"/>
                          <a:cs typeface="B Nazanin" panose="00000400000000000000" pitchFamily="2" charset="-78"/>
                        </a:rPr>
                        <a:t>فضای رسمی و مراحل ساختاریافته</a:t>
                      </a: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2589988"/>
                  </a:ext>
                </a:extLst>
              </a:tr>
            </a:tbl>
          </a:graphicData>
        </a:graphic>
      </p:graphicFrame>
    </p:spTree>
    <p:extLst>
      <p:ext uri="{BB962C8B-B14F-4D97-AF65-F5344CB8AC3E}">
        <p14:creationId xmlns:p14="http://schemas.microsoft.com/office/powerpoint/2010/main" val="4910234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7555-95D0-9D09-06BD-18773281AB58}"/>
              </a:ext>
            </a:extLst>
          </p:cNvPr>
          <p:cNvSpPr>
            <a:spLocks noGrp="1"/>
          </p:cNvSpPr>
          <p:nvPr>
            <p:ph type="title"/>
          </p:nvPr>
        </p:nvSpPr>
        <p:spPr/>
        <p:txBody>
          <a:bodyPr/>
          <a:lstStyle/>
          <a:p>
            <a:pPr algn="r" rtl="1"/>
            <a:r>
              <a:rPr lang="fa-IR" dirty="0">
                <a:cs typeface="B Titr" panose="00000700000000000000" pitchFamily="2" charset="-78"/>
              </a:rPr>
              <a:t>چند خصوصیت راهنمایی</a:t>
            </a:r>
            <a:endParaRPr lang="en-US" dirty="0">
              <a:cs typeface="B Titr" panose="00000700000000000000" pitchFamily="2" charset="-78"/>
            </a:endParaRPr>
          </a:p>
        </p:txBody>
      </p:sp>
      <p:sp>
        <p:nvSpPr>
          <p:cNvPr id="3" name="Content Placeholder 2">
            <a:extLst>
              <a:ext uri="{FF2B5EF4-FFF2-40B4-BE49-F238E27FC236}">
                <a16:creationId xmlns:a16="http://schemas.microsoft.com/office/drawing/2014/main" id="{94D351F6-C724-1117-4C20-45610D68140E}"/>
              </a:ext>
            </a:extLst>
          </p:cNvPr>
          <p:cNvSpPr>
            <a:spLocks noGrp="1"/>
          </p:cNvSpPr>
          <p:nvPr>
            <p:ph idx="1"/>
          </p:nvPr>
        </p:nvSpPr>
        <p:spPr/>
        <p:txBody>
          <a:bodyPr>
            <a:normAutofit fontScale="92500" lnSpcReduction="20000"/>
          </a:bodyPr>
          <a:lstStyle/>
          <a:p>
            <a:pPr marL="0" marR="0" algn="r" rtl="1">
              <a:lnSpc>
                <a:spcPct val="107000"/>
              </a:lnSpc>
              <a:spcBef>
                <a:spcPts val="0"/>
              </a:spcBef>
              <a:spcAft>
                <a:spcPts val="800"/>
              </a:spcAft>
            </a:pPr>
            <a:r>
              <a:rPr lang="fa-IR" sz="4000" kern="100" dirty="0">
                <a:effectLst/>
                <a:latin typeface="Calibri" panose="020F0502020204030204" pitchFamily="34" charset="0"/>
                <a:ea typeface="Calibri" panose="020F0502020204030204" pitchFamily="34" charset="0"/>
                <a:cs typeface="B Nazanin" panose="00000400000000000000" pitchFamily="2" charset="-78"/>
              </a:rPr>
              <a:t>راهنمایی به مفهوم هدایت و ارشاد و اداره کردن فرد است تا با شناخت بیشتر </a:t>
            </a:r>
            <a:r>
              <a:rPr lang="fa-IR" sz="4000" kern="100" dirty="0">
                <a:latin typeface="Calibri" panose="020F0502020204030204" pitchFamily="34" charset="0"/>
                <a:cs typeface="B Nazanin" panose="00000400000000000000" pitchFamily="2" charset="-78"/>
              </a:rPr>
              <a:t>خود و محیط زندگی پرثمرتری را سپری سازد. مانند پند و اندرز، کتاب کاغذی یا صوتی.....</a:t>
            </a:r>
            <a:endParaRPr lang="en-US" sz="4000" kern="100" dirty="0">
              <a:latin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r>
              <a:rPr lang="fa-IR" sz="4000" kern="100" dirty="0">
                <a:solidFill>
                  <a:srgbClr val="FF0000"/>
                </a:solidFill>
                <a:latin typeface="Calibri" panose="020F0502020204030204" pitchFamily="34" charset="0"/>
                <a:cs typeface="B Nazanin" panose="00000400000000000000" pitchFamily="2" charset="-78"/>
              </a:rPr>
              <a:t>تمرکز راهنمایی بر آگاهی دادن </a:t>
            </a:r>
            <a:r>
              <a:rPr lang="fa-IR" sz="4000" kern="100" dirty="0">
                <a:latin typeface="Calibri" panose="020F0502020204030204" pitchFamily="34" charset="0"/>
                <a:cs typeface="B Nazanin" panose="00000400000000000000" pitchFamily="2" charset="-78"/>
              </a:rPr>
              <a:t>به افراد برای انتخاب درست به منظور پیشگیری از مشکات در آینده است.</a:t>
            </a:r>
            <a:endParaRPr lang="en-US" sz="4000" kern="100" dirty="0">
              <a:latin typeface="Calibri" panose="020F0502020204030204" pitchFamily="34" charset="0"/>
              <a:cs typeface="B Nazanin" panose="00000400000000000000" pitchFamily="2" charset="-78"/>
            </a:endParaRPr>
          </a:p>
          <a:p>
            <a:pPr marL="0" algn="r" rtl="1">
              <a:lnSpc>
                <a:spcPct val="107000"/>
              </a:lnSpc>
              <a:spcBef>
                <a:spcPts val="0"/>
              </a:spcBef>
              <a:spcAft>
                <a:spcPts val="800"/>
              </a:spcAft>
            </a:pPr>
            <a:r>
              <a:rPr lang="fa-IR" sz="4000" kern="100" dirty="0">
                <a:solidFill>
                  <a:srgbClr val="FF0000"/>
                </a:solidFill>
                <a:latin typeface="Calibri" panose="020F0502020204030204" pitchFamily="34" charset="0"/>
                <a:cs typeface="B Nazanin" panose="00000400000000000000" pitchFamily="2" charset="-78"/>
              </a:rPr>
              <a:t>راهنمایی بر سبک زندگی</a:t>
            </a:r>
            <a:r>
              <a:rPr lang="fa-IR" sz="4000" kern="100" dirty="0">
                <a:latin typeface="Calibri" panose="020F0502020204030204" pitchFamily="34" charset="0"/>
                <a:cs typeface="B Nazanin" panose="00000400000000000000" pitchFamily="2" charset="-78"/>
              </a:rPr>
              <a:t>، </a:t>
            </a:r>
            <a:r>
              <a:rPr lang="fa-IR" sz="4000" kern="100" dirty="0">
                <a:solidFill>
                  <a:srgbClr val="0070C0"/>
                </a:solidFill>
                <a:latin typeface="Calibri" panose="020F0502020204030204" pitchFamily="34" charset="0"/>
                <a:cs typeface="B Nazanin" panose="00000400000000000000" pitchFamily="2" charset="-78"/>
              </a:rPr>
              <a:t>مشاوره بر مسائل تربیتی</a:t>
            </a:r>
            <a:r>
              <a:rPr lang="fa-IR" sz="4000" kern="100" dirty="0">
                <a:latin typeface="Calibri" panose="020F0502020204030204" pitchFamily="34" charset="0"/>
                <a:cs typeface="B Nazanin" panose="00000400000000000000" pitchFamily="2" charset="-78"/>
              </a:rPr>
              <a:t>، و </a:t>
            </a:r>
            <a:r>
              <a:rPr lang="fa-IR" sz="4000" kern="100" dirty="0">
                <a:solidFill>
                  <a:srgbClr val="7030A0"/>
                </a:solidFill>
                <a:latin typeface="Calibri" panose="020F0502020204030204" pitchFamily="34" charset="0"/>
                <a:cs typeface="B Nazanin" panose="00000400000000000000" pitchFamily="2" charset="-78"/>
              </a:rPr>
              <a:t>روان درمانی بر اختلالات شخصیتی</a:t>
            </a:r>
            <a:r>
              <a:rPr lang="fa-IR" sz="4000" kern="100" dirty="0">
                <a:latin typeface="Calibri" panose="020F0502020204030204" pitchFamily="34" charset="0"/>
                <a:cs typeface="B Nazanin" panose="00000400000000000000" pitchFamily="2" charset="-78"/>
              </a:rPr>
              <a:t> متمرکز است. خیلی اوقات دو واژه اول مترادف هم بکار می­ر­وند.</a:t>
            </a:r>
            <a:endParaRPr lang="en-US" sz="4000" kern="100" dirty="0">
              <a:latin typeface="Calibri" panose="020F0502020204030204" pitchFamily="34" charset="0"/>
              <a:cs typeface="B Nazanin" panose="00000400000000000000" pitchFamily="2" charset="-78"/>
            </a:endParaRPr>
          </a:p>
          <a:p>
            <a:pPr marL="0" marR="0" algn="r" rtl="1">
              <a:lnSpc>
                <a:spcPct val="107000"/>
              </a:lnSpc>
              <a:spcBef>
                <a:spcPts val="0"/>
              </a:spcBef>
              <a:spcAft>
                <a:spcPts val="800"/>
              </a:spcAft>
            </a:pPr>
            <a:endParaRPr lang="en-US" sz="4000" kern="1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en-US" sz="4000" dirty="0"/>
          </a:p>
        </p:txBody>
      </p:sp>
    </p:spTree>
    <p:extLst>
      <p:ext uri="{BB962C8B-B14F-4D97-AF65-F5344CB8AC3E}">
        <p14:creationId xmlns:p14="http://schemas.microsoft.com/office/powerpoint/2010/main" val="15569278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32FF6-293F-10ED-BB9C-5965331544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CA3AC7-7C2E-7203-D091-D6D94C9FD61F}"/>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8CCF831-B17A-EE2C-5D0F-1144041EE282}"/>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BF7E8FE0-E7BA-545F-ABF6-3D1B80D007E0}"/>
              </a:ext>
            </a:extLst>
          </p:cNvPr>
          <p:cNvPicPr>
            <a:picLocks noChangeAspect="1"/>
          </p:cNvPicPr>
          <p:nvPr/>
        </p:nvPicPr>
        <p:blipFill>
          <a:blip r:embed="rId2"/>
          <a:stretch>
            <a:fillRect/>
          </a:stretch>
        </p:blipFill>
        <p:spPr>
          <a:xfrm>
            <a:off x="1219200" y="381000"/>
            <a:ext cx="9753600" cy="6096000"/>
          </a:xfrm>
          <a:prstGeom prst="rect">
            <a:avLst/>
          </a:prstGeom>
        </p:spPr>
      </p:pic>
    </p:spTree>
    <p:extLst>
      <p:ext uri="{BB962C8B-B14F-4D97-AF65-F5344CB8AC3E}">
        <p14:creationId xmlns:p14="http://schemas.microsoft.com/office/powerpoint/2010/main" val="1319787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2963A4-09F9-CEE0-8DDC-586CFAA9C6B9}"/>
              </a:ext>
            </a:extLst>
          </p:cNvPr>
          <p:cNvSpPr>
            <a:spLocks noGrp="1"/>
          </p:cNvSpPr>
          <p:nvPr>
            <p:ph type="title"/>
          </p:nvPr>
        </p:nvSpPr>
        <p:spPr/>
        <p:txBody>
          <a:bodyPr/>
          <a:lstStyle/>
          <a:p>
            <a:pPr algn="ctr"/>
            <a:r>
              <a:rPr lang="fa-IR" dirty="0">
                <a:cs typeface="B Titr" panose="00000700000000000000" pitchFamily="2" charset="-78"/>
              </a:rPr>
              <a:t>تفاوت بین راهنمایی و انتقال اطلاعات</a:t>
            </a:r>
            <a:endParaRPr lang="en-US" dirty="0">
              <a:cs typeface="B Titr" panose="00000700000000000000" pitchFamily="2" charset="-78"/>
            </a:endParaRPr>
          </a:p>
        </p:txBody>
      </p:sp>
      <p:sp>
        <p:nvSpPr>
          <p:cNvPr id="6" name="Content Placeholder 5">
            <a:extLst>
              <a:ext uri="{FF2B5EF4-FFF2-40B4-BE49-F238E27FC236}">
                <a16:creationId xmlns:a16="http://schemas.microsoft.com/office/drawing/2014/main" id="{47F4C592-3D90-8458-C2B6-F18952F804F5}"/>
              </a:ext>
            </a:extLst>
          </p:cNvPr>
          <p:cNvSpPr>
            <a:spLocks noGrp="1"/>
          </p:cNvSpPr>
          <p:nvPr>
            <p:ph idx="1"/>
          </p:nvPr>
        </p:nvSpPr>
        <p:spPr/>
        <p:txBody>
          <a:bodyPr>
            <a:normAutofit/>
          </a:bodyPr>
          <a:lstStyle/>
          <a:p>
            <a:pPr algn="r" rtl="1"/>
            <a:r>
              <a:rPr lang="fa-IR" sz="3600" b="1" dirty="0">
                <a:cs typeface="B Nazanin" panose="00000400000000000000" pitchFamily="2" charset="-78"/>
              </a:rPr>
              <a:t>راهنمایی </a:t>
            </a:r>
            <a:r>
              <a:rPr lang="fa-IR" sz="3600" b="1" dirty="0">
                <a:solidFill>
                  <a:srgbClr val="C00000"/>
                </a:solidFill>
                <a:cs typeface="B Nazanin" panose="00000400000000000000" pitchFamily="2" charset="-78"/>
              </a:rPr>
              <a:t>روح دارد</a:t>
            </a:r>
            <a:r>
              <a:rPr lang="fa-IR" sz="3600" b="1" dirty="0">
                <a:cs typeface="B Nazanin" panose="00000400000000000000" pitchFamily="2" charset="-78"/>
              </a:rPr>
              <a:t>، ولی اطلاع رسانی صرفاً انتقال دانش است.</a:t>
            </a:r>
          </a:p>
          <a:p>
            <a:pPr algn="r" rtl="1"/>
            <a:r>
              <a:rPr lang="fa-IR" sz="3600" b="1" dirty="0">
                <a:cs typeface="B Nazanin" panose="00000400000000000000" pitchFamily="2" charset="-78"/>
              </a:rPr>
              <a:t>راهنمایی به مخاطب </a:t>
            </a:r>
            <a:r>
              <a:rPr lang="fa-IR" sz="3600" b="1" dirty="0">
                <a:solidFill>
                  <a:srgbClr val="FF0000"/>
                </a:solidFill>
                <a:cs typeface="B Nazanin" panose="00000400000000000000" pitchFamily="2" charset="-78"/>
              </a:rPr>
              <a:t>این حس را القاء می‌کند </a:t>
            </a:r>
            <a:r>
              <a:rPr lang="fa-IR" sz="3600" b="1" dirty="0">
                <a:cs typeface="B Nazanin" panose="00000400000000000000" pitchFamily="2" charset="-78"/>
              </a:rPr>
              <a:t>که گوینده موضوع را کاملاً درک کرده و در این زمینه </a:t>
            </a:r>
            <a:r>
              <a:rPr lang="fa-IR" sz="3600" b="1" dirty="0">
                <a:solidFill>
                  <a:srgbClr val="C00000"/>
                </a:solidFill>
                <a:cs typeface="B Nazanin" panose="00000400000000000000" pitchFamily="2" charset="-78"/>
              </a:rPr>
              <a:t>مجرب</a:t>
            </a:r>
            <a:r>
              <a:rPr lang="fa-IR" sz="3600" b="1" dirty="0">
                <a:cs typeface="B Nazanin" panose="00000400000000000000" pitchFamily="2" charset="-78"/>
              </a:rPr>
              <a:t> است.</a:t>
            </a:r>
          </a:p>
          <a:p>
            <a:pPr algn="r" rtl="1"/>
            <a:r>
              <a:rPr lang="fa-IR" sz="3600" b="1" dirty="0">
                <a:cs typeface="B Nazanin" panose="00000400000000000000" pitchFamily="2" charset="-78"/>
              </a:rPr>
              <a:t>در حالیکه انتقال مفاهیم را </a:t>
            </a:r>
            <a:r>
              <a:rPr lang="fa-IR" sz="3600" b="1" dirty="0">
                <a:solidFill>
                  <a:srgbClr val="FF0000"/>
                </a:solidFill>
                <a:cs typeface="B Nazanin" panose="00000400000000000000" pitchFamily="2" charset="-78"/>
              </a:rPr>
              <a:t>یک روبات یا پوستر </a:t>
            </a:r>
            <a:r>
              <a:rPr lang="fa-IR" sz="3600" b="1" dirty="0">
                <a:cs typeface="B Nazanin" panose="00000400000000000000" pitchFamily="2" charset="-78"/>
              </a:rPr>
              <a:t>و یا کلیپ هم می‌تواند انجام دهد.</a:t>
            </a:r>
          </a:p>
          <a:p>
            <a:pPr marL="0" indent="0" algn="r" rtl="1">
              <a:buNone/>
            </a:pPr>
            <a:endParaRPr lang="en-US" sz="3600" b="1" dirty="0">
              <a:cs typeface="B Nazanin" panose="00000400000000000000" pitchFamily="2" charset="-78"/>
            </a:endParaRPr>
          </a:p>
        </p:txBody>
      </p:sp>
    </p:spTree>
    <p:extLst>
      <p:ext uri="{BB962C8B-B14F-4D97-AF65-F5344CB8AC3E}">
        <p14:creationId xmlns:p14="http://schemas.microsoft.com/office/powerpoint/2010/main" val="8479193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CAB6B-B645-128C-3EB8-ABAA05E01654}"/>
              </a:ext>
            </a:extLst>
          </p:cNvPr>
          <p:cNvSpPr>
            <a:spLocks noGrp="1"/>
          </p:cNvSpPr>
          <p:nvPr>
            <p:ph type="title"/>
          </p:nvPr>
        </p:nvSpPr>
        <p:spPr>
          <a:xfrm>
            <a:off x="838200" y="0"/>
            <a:ext cx="10515600" cy="1325563"/>
          </a:xfrm>
        </p:spPr>
        <p:txBody>
          <a:bodyPr>
            <a:normAutofit/>
          </a:bodyPr>
          <a:lstStyle/>
          <a:p>
            <a:pPr algn="r" rtl="1"/>
            <a:r>
              <a:rPr lang="fa-IR" sz="3600" dirty="0">
                <a:effectLst/>
                <a:latin typeface="Calibri" panose="020F0502020204030204" pitchFamily="34" charset="0"/>
                <a:ea typeface="Calibri" panose="020F0502020204030204" pitchFamily="34" charset="0"/>
                <a:cs typeface="B Titr" panose="00000700000000000000" pitchFamily="2" charset="-78"/>
              </a:rPr>
              <a:t>مشاوره بر دو نوع اصلی است: مستقیم، غیر مستقیم </a:t>
            </a:r>
            <a:endParaRPr lang="en-US" sz="3600" dirty="0">
              <a:cs typeface="B Titr" panose="00000700000000000000" pitchFamily="2" charset="-78"/>
            </a:endParaRPr>
          </a:p>
        </p:txBody>
      </p:sp>
      <p:sp>
        <p:nvSpPr>
          <p:cNvPr id="3" name="Content Placeholder 2">
            <a:extLst>
              <a:ext uri="{FF2B5EF4-FFF2-40B4-BE49-F238E27FC236}">
                <a16:creationId xmlns:a16="http://schemas.microsoft.com/office/drawing/2014/main" id="{B1E83F34-BDFE-0B3A-6997-0E11F36291ED}"/>
              </a:ext>
            </a:extLst>
          </p:cNvPr>
          <p:cNvSpPr>
            <a:spLocks noGrp="1"/>
          </p:cNvSpPr>
          <p:nvPr>
            <p:ph idx="1"/>
          </p:nvPr>
        </p:nvSpPr>
        <p:spPr>
          <a:xfrm>
            <a:off x="838200" y="1325563"/>
            <a:ext cx="10515600" cy="4351338"/>
          </a:xfrm>
        </p:spPr>
        <p:txBody>
          <a:bodyPr>
            <a:noAutofit/>
          </a:bodyPr>
          <a:lstStyle/>
          <a:p>
            <a:pPr marL="0" marR="0" algn="r" rtl="1">
              <a:lnSpc>
                <a:spcPct val="107000"/>
              </a:lnSpc>
              <a:spcBef>
                <a:spcPts val="0"/>
              </a:spcBef>
              <a:spcAft>
                <a:spcPts val="800"/>
              </a:spcAft>
            </a:pPr>
            <a:r>
              <a:rPr lang="fa-IR" sz="3600" b="1" kern="100" dirty="0">
                <a:effectLst/>
                <a:latin typeface="Calibri" panose="020F0502020204030204" pitchFamily="34" charset="0"/>
                <a:ea typeface="Calibri" panose="020F0502020204030204" pitchFamily="34" charset="0"/>
                <a:cs typeface="B Nazanin" panose="00000400000000000000" pitchFamily="2" charset="-78"/>
              </a:rPr>
              <a:t>مستقیم</a:t>
            </a:r>
            <a:r>
              <a:rPr lang="fa-IR" sz="3600" kern="100" dirty="0">
                <a:effectLst/>
                <a:latin typeface="Calibri" panose="020F0502020204030204" pitchFamily="34" charset="0"/>
                <a:ea typeface="Calibri" panose="020F0502020204030204" pitchFamily="34" charset="0"/>
                <a:cs typeface="B Nazanin" panose="00000400000000000000" pitchFamily="2" charset="-78"/>
              </a:rPr>
              <a:t>: استفاده </a:t>
            </a:r>
            <a:r>
              <a:rPr lang="fa-IR" sz="3600" kern="10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از آزمون های روانی</a:t>
            </a:r>
            <a:r>
              <a:rPr lang="fa-IR" sz="3600" kern="100" dirty="0">
                <a:effectLst/>
                <a:latin typeface="Calibri" panose="020F0502020204030204" pitchFamily="34" charset="0"/>
                <a:ea typeface="Calibri" panose="020F0502020204030204" pitchFamily="34" charset="0"/>
                <a:cs typeface="B Nazanin" panose="00000400000000000000" pitchFamily="2" charset="-78"/>
              </a:rPr>
              <a:t>، تشخیص مشکل، ارائه راه حل</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fa-IR" sz="3600" b="1" kern="100" dirty="0">
                <a:effectLst/>
                <a:latin typeface="Calibri" panose="020F0502020204030204" pitchFamily="34" charset="0"/>
                <a:ea typeface="Calibri" panose="020F0502020204030204" pitchFamily="34" charset="0"/>
                <a:cs typeface="B Nazanin" panose="00000400000000000000" pitchFamily="2" charset="-78"/>
              </a:rPr>
              <a:t>غیرمستقیم</a:t>
            </a:r>
            <a:r>
              <a:rPr lang="fa-IR" sz="3600" kern="100" dirty="0">
                <a:effectLst/>
                <a:latin typeface="Calibri" panose="020F0502020204030204" pitchFamily="34" charset="0"/>
                <a:ea typeface="Calibri" panose="020F0502020204030204" pitchFamily="34" charset="0"/>
                <a:cs typeface="B Nazanin" panose="00000400000000000000" pitchFamily="2" charset="-78"/>
              </a:rPr>
              <a:t>: تاکید بر </a:t>
            </a:r>
            <a:r>
              <a:rPr lang="fa-IR" sz="3600" kern="1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وجود محیط و ارتباطی گرم</a:t>
            </a:r>
            <a:r>
              <a:rPr lang="fa-IR" sz="3600" kern="100" dirty="0">
                <a:effectLst/>
                <a:latin typeface="Calibri" panose="020F0502020204030204" pitchFamily="34" charset="0"/>
                <a:ea typeface="Calibri" panose="020F0502020204030204" pitchFamily="34" charset="0"/>
                <a:cs typeface="B Nazanin" panose="00000400000000000000" pitchFamily="2" charset="-78"/>
              </a:rPr>
              <a:t>، به شکلی که مراجع خودش به نتیجه رسیده و سمت حل مشکلش پیش رود. پس </a:t>
            </a:r>
            <a:r>
              <a:rPr lang="fa-IR" sz="3600" kern="10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به جای استفاده از آزمون روانشناسی، خود مراجع جهت بحث را مشخص میکند </a:t>
            </a:r>
            <a:r>
              <a:rPr lang="fa-IR" sz="3600" kern="100" dirty="0">
                <a:effectLst/>
                <a:latin typeface="Calibri" panose="020F0502020204030204" pitchFamily="34" charset="0"/>
                <a:ea typeface="Calibri" panose="020F0502020204030204" pitchFamily="34" charset="0"/>
                <a:cs typeface="B Nazanin" panose="00000400000000000000" pitchFamily="2" charset="-78"/>
              </a:rPr>
              <a:t>و در نهایت با پیدا کردن بینشی وسیع تر به سمت پیدا کردن  راه هایی برای ادامه مسیر پیش می رود. پس </a:t>
            </a:r>
            <a:r>
              <a:rPr lang="fa-IR" sz="3600" kern="1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در این روش نیاز به تکنیک، وقت گذاشتن و نلاش فراوان مشاور نیست</a:t>
            </a:r>
            <a:r>
              <a:rPr lang="fa-IR" sz="3600" kern="100" dirty="0">
                <a:effectLst/>
                <a:latin typeface="Calibri" panose="020F0502020204030204" pitchFamily="34" charset="0"/>
                <a:ea typeface="Calibri" panose="020F0502020204030204" pitchFamily="34" charset="0"/>
                <a:cs typeface="B Nazanin" panose="00000400000000000000" pitchFamily="2" charset="-78"/>
              </a:rPr>
              <a:t> و در عوض به برقراری رابطه گرم تاکید میشود. </a:t>
            </a:r>
            <a:r>
              <a:rPr lang="fa-IR" sz="3600" kern="1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بخصوص در جوامع جمع گرا و برخورداری از عواطف اجتماعی، این شیوه کارکرد قوی تری دارد</a:t>
            </a:r>
            <a:r>
              <a:rPr lang="fa-IR" sz="3600" kern="100" dirty="0">
                <a:effectLst/>
                <a:latin typeface="Calibri" panose="020F0502020204030204" pitchFamily="34" charset="0"/>
                <a:ea typeface="Calibri" panose="020F0502020204030204" pitchFamily="34" charset="0"/>
                <a:cs typeface="B Nazanin" panose="00000400000000000000" pitchFamily="2" charset="-78"/>
              </a:rPr>
              <a:t>.</a:t>
            </a:r>
            <a:endParaRPr lang="en-US" sz="3600" kern="1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en-US" sz="3600" dirty="0"/>
          </a:p>
        </p:txBody>
      </p:sp>
    </p:spTree>
    <p:extLst>
      <p:ext uri="{BB962C8B-B14F-4D97-AF65-F5344CB8AC3E}">
        <p14:creationId xmlns:p14="http://schemas.microsoft.com/office/powerpoint/2010/main" val="16062195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CD3F-C95B-4D09-68F6-376AD07417F2}"/>
              </a:ext>
            </a:extLst>
          </p:cNvPr>
          <p:cNvSpPr>
            <a:spLocks noGrp="1"/>
          </p:cNvSpPr>
          <p:nvPr>
            <p:ph type="title"/>
          </p:nvPr>
        </p:nvSpPr>
        <p:spPr/>
        <p:txBody>
          <a:bodyPr/>
          <a:lstStyle/>
          <a:p>
            <a:pPr algn="ctr"/>
            <a:r>
              <a:rPr lang="fa-IR" dirty="0">
                <a:solidFill>
                  <a:srgbClr val="7030A0"/>
                </a:solidFill>
                <a:cs typeface="B Titr" panose="00000700000000000000" pitchFamily="2" charset="-78"/>
              </a:rPr>
              <a:t>استفاده ار درس آموخته های مشاوره تنظیم خانواده</a:t>
            </a:r>
            <a:endParaRPr lang="en-US" dirty="0">
              <a:solidFill>
                <a:srgbClr val="7030A0"/>
              </a:solidFill>
              <a:cs typeface="B Titr" panose="00000700000000000000" pitchFamily="2" charset="-78"/>
            </a:endParaRPr>
          </a:p>
        </p:txBody>
      </p:sp>
      <p:sp>
        <p:nvSpPr>
          <p:cNvPr id="3" name="Content Placeholder 2">
            <a:extLst>
              <a:ext uri="{FF2B5EF4-FFF2-40B4-BE49-F238E27FC236}">
                <a16:creationId xmlns:a16="http://schemas.microsoft.com/office/drawing/2014/main" id="{CF8805D7-BE37-A405-4FF4-109EA20EAE3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F47E78C-6234-0481-93D4-CFC42AE44C32}"/>
              </a:ext>
            </a:extLst>
          </p:cNvPr>
          <p:cNvPicPr>
            <a:picLocks noChangeAspect="1"/>
          </p:cNvPicPr>
          <p:nvPr/>
        </p:nvPicPr>
        <p:blipFill>
          <a:blip r:embed="rId2"/>
          <a:stretch>
            <a:fillRect/>
          </a:stretch>
        </p:blipFill>
        <p:spPr>
          <a:xfrm>
            <a:off x="178130" y="1690688"/>
            <a:ext cx="12192000" cy="5184841"/>
          </a:xfrm>
          <a:prstGeom prst="rect">
            <a:avLst/>
          </a:prstGeom>
        </p:spPr>
      </p:pic>
    </p:spTree>
    <p:extLst>
      <p:ext uri="{BB962C8B-B14F-4D97-AF65-F5344CB8AC3E}">
        <p14:creationId xmlns:p14="http://schemas.microsoft.com/office/powerpoint/2010/main" val="216355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14268-7B40-07AB-9089-0EADD8E1FA02}"/>
              </a:ext>
            </a:extLst>
          </p:cNvPr>
          <p:cNvSpPr>
            <a:spLocks noGrp="1"/>
          </p:cNvSpPr>
          <p:nvPr>
            <p:ph type="title"/>
          </p:nvPr>
        </p:nvSpPr>
        <p:spPr/>
        <p:txBody>
          <a:bodyPr>
            <a:normAutofit/>
          </a:bodyPr>
          <a:lstStyle/>
          <a:p>
            <a:pPr algn="r" rtl="1"/>
            <a:r>
              <a:rPr lang="fa-IR" sz="4000" dirty="0">
                <a:solidFill>
                  <a:srgbClr val="00B0F0"/>
                </a:solidFill>
                <a:cs typeface="B Titr" panose="00000700000000000000" pitchFamily="2" charset="-78"/>
              </a:rPr>
              <a:t>درس آموخته های کره جنوبی با کمترین نرخ باروری دنیا</a:t>
            </a:r>
            <a:endParaRPr lang="en-US" sz="4000" dirty="0">
              <a:solidFill>
                <a:srgbClr val="00B0F0"/>
              </a:solidFill>
              <a:cs typeface="B Titr" panose="00000700000000000000" pitchFamily="2" charset="-78"/>
            </a:endParaRPr>
          </a:p>
        </p:txBody>
      </p:sp>
      <p:sp>
        <p:nvSpPr>
          <p:cNvPr id="3" name="Content Placeholder 2">
            <a:extLst>
              <a:ext uri="{FF2B5EF4-FFF2-40B4-BE49-F238E27FC236}">
                <a16:creationId xmlns:a16="http://schemas.microsoft.com/office/drawing/2014/main" id="{E84A2A29-BB82-E0B8-77ED-8F4033A19C8E}"/>
              </a:ext>
            </a:extLst>
          </p:cNvPr>
          <p:cNvSpPr>
            <a:spLocks noGrp="1"/>
          </p:cNvSpPr>
          <p:nvPr>
            <p:ph sz="half" idx="1"/>
          </p:nvPr>
        </p:nvSpPr>
        <p:spPr/>
        <p:txBody>
          <a:bodyPr/>
          <a:lstStyle/>
          <a:p>
            <a:r>
              <a:rPr lang="en-US" b="0" i="0" dirty="0">
                <a:solidFill>
                  <a:srgbClr val="202122"/>
                </a:solidFill>
                <a:effectLst/>
                <a:latin typeface="Arial" panose="020B0604020202020204" pitchFamily="34" charset="0"/>
              </a:rPr>
              <a:t>After the </a:t>
            </a:r>
            <a:r>
              <a:rPr lang="en-US" b="0" i="0" u="none" strike="noStrike" dirty="0">
                <a:solidFill>
                  <a:srgbClr val="3366CC"/>
                </a:solidFill>
                <a:effectLst/>
                <a:latin typeface="Arial" panose="020B0604020202020204" pitchFamily="34" charset="0"/>
                <a:hlinkClick r:id="rId2" tooltip="Korean War"/>
              </a:rPr>
              <a:t>Korean War</a:t>
            </a:r>
            <a:r>
              <a:rPr lang="en-US" b="0" i="0" dirty="0">
                <a:solidFill>
                  <a:srgbClr val="202122"/>
                </a:solidFill>
                <a:effectLst/>
                <a:latin typeface="Arial" panose="020B0604020202020204" pitchFamily="34" charset="0"/>
              </a:rPr>
              <a:t> ended in 1953, the South Korean government suggested citizens each have one or two children to boost economic prosperity, which resulted in significantly reduced birth rates and a larger number of only-children in the country</a:t>
            </a:r>
            <a:endParaRPr lang="en-US" dirty="0"/>
          </a:p>
        </p:txBody>
      </p:sp>
      <p:sp>
        <p:nvSpPr>
          <p:cNvPr id="4" name="Content Placeholder 3">
            <a:extLst>
              <a:ext uri="{FF2B5EF4-FFF2-40B4-BE49-F238E27FC236}">
                <a16:creationId xmlns:a16="http://schemas.microsoft.com/office/drawing/2014/main" id="{A0D5A292-2245-39A5-BF5B-F09B2B4E07D3}"/>
              </a:ext>
            </a:extLst>
          </p:cNvPr>
          <p:cNvSpPr>
            <a:spLocks noGrp="1"/>
          </p:cNvSpPr>
          <p:nvPr>
            <p:ph sz="half" idx="2"/>
          </p:nvPr>
        </p:nvSpPr>
        <p:spPr/>
        <p:txBody>
          <a:bodyPr>
            <a:normAutofit/>
          </a:bodyPr>
          <a:lstStyle/>
          <a:p>
            <a:pPr algn="r" rtl="1"/>
            <a:r>
              <a:rPr lang="fa-IR" sz="3600" dirty="0">
                <a:solidFill>
                  <a:srgbClr val="FF0000"/>
                </a:solidFill>
                <a:cs typeface="B Nazanin" panose="00000400000000000000" pitchFamily="2" charset="-78"/>
              </a:rPr>
              <a:t>بعد از جنگ کره </a:t>
            </a:r>
            <a:r>
              <a:rPr lang="fa-IR" sz="3600" dirty="0">
                <a:cs typeface="B Nazanin" panose="00000400000000000000" pitchFamily="2" charset="-78"/>
              </a:rPr>
              <a:t>در سال 1953 دولت کره جنوبی مردم را ترغیب کرد برای </a:t>
            </a:r>
            <a:r>
              <a:rPr lang="fa-IR" sz="3600" dirty="0">
                <a:solidFill>
                  <a:srgbClr val="FF0000"/>
                </a:solidFill>
                <a:cs typeface="B Nazanin" panose="00000400000000000000" pitchFamily="2" charset="-78"/>
              </a:rPr>
              <a:t>بهبود شرایط اقتصادی </a:t>
            </a:r>
            <a:r>
              <a:rPr lang="fa-IR" sz="3600" dirty="0">
                <a:cs typeface="B Nazanin" panose="00000400000000000000" pitchFamily="2" charset="-78"/>
              </a:rPr>
              <a:t>تعداد فرزند کمتری داشته باشند</a:t>
            </a:r>
            <a:endParaRPr lang="en-US" sz="3600" dirty="0">
              <a:cs typeface="B Nazanin" panose="00000400000000000000" pitchFamily="2" charset="-78"/>
            </a:endParaRPr>
          </a:p>
        </p:txBody>
      </p:sp>
    </p:spTree>
    <p:extLst>
      <p:ext uri="{BB962C8B-B14F-4D97-AF65-F5344CB8AC3E}">
        <p14:creationId xmlns:p14="http://schemas.microsoft.com/office/powerpoint/2010/main" val="31489888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CDF3B4-7109-88F4-90C3-F850ECBEF6ED}"/>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11197E85-7ABA-87CC-6703-81409AF0D0E4}"/>
              </a:ext>
            </a:extLst>
          </p:cNvPr>
          <p:cNvSpPr>
            <a:spLocks noGrp="1"/>
          </p:cNvSpPr>
          <p:nvPr>
            <p:ph sz="half" idx="1"/>
          </p:nvPr>
        </p:nvSpPr>
        <p:spPr/>
        <p:txBody>
          <a:bodyPr>
            <a:normAutofit/>
          </a:bodyPr>
          <a:lstStyle/>
          <a:p>
            <a:pPr marL="0" indent="0" algn="l">
              <a:buNone/>
            </a:pPr>
            <a:r>
              <a:rPr lang="en-US" b="0" i="0" u="none" strike="noStrike" baseline="0" dirty="0">
                <a:solidFill>
                  <a:srgbClr val="00009F"/>
                </a:solidFill>
                <a:latin typeface="ApolloMT"/>
              </a:rPr>
              <a:t>Research shows that clients are more likely to be</a:t>
            </a:r>
            <a:r>
              <a:rPr lang="fa-IR" b="0" i="0" u="none" strike="noStrike" baseline="0" dirty="0">
                <a:solidFill>
                  <a:srgbClr val="00009F"/>
                </a:solidFill>
                <a:latin typeface="ApolloMT"/>
              </a:rPr>
              <a:t> </a:t>
            </a:r>
            <a:r>
              <a:rPr lang="en-US" b="0" i="0" u="none" strike="noStrike" baseline="0" dirty="0">
                <a:solidFill>
                  <a:srgbClr val="00009F"/>
                </a:solidFill>
                <a:latin typeface="ApolloMT"/>
              </a:rPr>
              <a:t>satisfied with services if all staff members, not only</a:t>
            </a:r>
            <a:r>
              <a:rPr lang="fa-IR" b="0" i="0" u="none" strike="noStrike" baseline="0" dirty="0">
                <a:solidFill>
                  <a:srgbClr val="00009F"/>
                </a:solidFill>
                <a:latin typeface="ApolloMT"/>
              </a:rPr>
              <a:t> </a:t>
            </a:r>
            <a:r>
              <a:rPr lang="en-US" b="0" i="0" u="none" strike="noStrike" baseline="0" dirty="0">
                <a:solidFill>
                  <a:srgbClr val="00009F"/>
                </a:solidFill>
                <a:latin typeface="ApolloMT"/>
              </a:rPr>
              <a:t>the counselor, treat them with respect and friendliness.</a:t>
            </a:r>
            <a:endParaRPr lang="fa-IR" b="0" i="0" u="none" strike="noStrike" baseline="0" dirty="0">
              <a:solidFill>
                <a:srgbClr val="00009F"/>
              </a:solidFill>
              <a:latin typeface="ApolloMT"/>
            </a:endParaRPr>
          </a:p>
          <a:p>
            <a:pPr algn="l"/>
            <a:r>
              <a:rPr lang="en-US" sz="1800" b="1" i="0" u="none" strike="noStrike" baseline="0" dirty="0">
                <a:solidFill>
                  <a:srgbClr val="1A49C1"/>
                </a:solidFill>
                <a:latin typeface="MSTT315a36cce2T00+2"/>
              </a:rPr>
              <a:t>KEY PRINCIPLES IN</a:t>
            </a:r>
            <a:r>
              <a:rPr lang="fa-IR" sz="1800" b="1" i="0" u="none" strike="noStrike" baseline="0" dirty="0">
                <a:solidFill>
                  <a:srgbClr val="1A49C1"/>
                </a:solidFill>
                <a:latin typeface="MSTT315a36cce2T00+2"/>
              </a:rPr>
              <a:t> </a:t>
            </a:r>
            <a:r>
              <a:rPr lang="en-US" sz="1800" b="1" i="0" u="none" strike="noStrike" baseline="0" dirty="0">
                <a:solidFill>
                  <a:srgbClr val="1A49C1"/>
                </a:solidFill>
                <a:latin typeface="MSTT315a36cce2T00+2"/>
              </a:rPr>
              <a:t>CLIENT-PROVIDER INTERACTIONS</a:t>
            </a:r>
            <a:endParaRPr lang="fa-IR" sz="1800" b="1" i="0" u="none" strike="noStrike" baseline="0" dirty="0">
              <a:solidFill>
                <a:srgbClr val="1A49C1"/>
              </a:solidFill>
              <a:latin typeface="MSTT315a36cce2T00+2"/>
            </a:endParaRPr>
          </a:p>
          <a:p>
            <a:pPr marL="342900" indent="-342900" algn="l">
              <a:buFont typeface="+mj-lt"/>
              <a:buAutoNum type="arabicPeriod"/>
            </a:pPr>
            <a:r>
              <a:rPr lang="en-US" sz="1800" b="1" i="0" u="none" strike="noStrike" baseline="0" dirty="0">
                <a:solidFill>
                  <a:srgbClr val="00009F"/>
                </a:solidFill>
                <a:latin typeface="ApolloMT"/>
              </a:rPr>
              <a:t>Treating the client well;</a:t>
            </a:r>
          </a:p>
          <a:p>
            <a:pPr marL="342900" indent="-342900" algn="l">
              <a:buFont typeface="+mj-lt"/>
              <a:buAutoNum type="arabicPeriod"/>
            </a:pPr>
            <a:r>
              <a:rPr lang="en-US" sz="1800" b="1" i="0" u="none" strike="noStrike" baseline="0" dirty="0">
                <a:solidFill>
                  <a:srgbClr val="00009F"/>
                </a:solidFill>
                <a:latin typeface="ApolloMT"/>
              </a:rPr>
              <a:t>Providing individualized care;</a:t>
            </a:r>
          </a:p>
          <a:p>
            <a:pPr marL="342900" indent="-342900" algn="l">
              <a:buFont typeface="+mj-lt"/>
              <a:buAutoNum type="arabicPeriod"/>
            </a:pPr>
            <a:r>
              <a:rPr lang="en-US" sz="1800" b="1" i="0" u="none" strike="noStrike" baseline="0" dirty="0">
                <a:solidFill>
                  <a:srgbClr val="6181D4"/>
                </a:solidFill>
                <a:latin typeface="AdobePiStd"/>
              </a:rPr>
              <a:t> </a:t>
            </a:r>
            <a:r>
              <a:rPr lang="en-US" sz="1800" b="1" i="0" u="none" strike="noStrike" baseline="0" dirty="0">
                <a:solidFill>
                  <a:srgbClr val="00009F"/>
                </a:solidFill>
                <a:latin typeface="ApolloMT"/>
              </a:rPr>
              <a:t>Avoiding information overload;</a:t>
            </a:r>
          </a:p>
          <a:p>
            <a:pPr marL="342900" indent="-342900" algn="l">
              <a:buFont typeface="+mj-lt"/>
              <a:buAutoNum type="arabicPeriod"/>
            </a:pPr>
            <a:r>
              <a:rPr lang="en-US" sz="1800" b="1" i="0" u="none" strike="noStrike" baseline="0" dirty="0">
                <a:solidFill>
                  <a:srgbClr val="6181D4"/>
                </a:solidFill>
                <a:latin typeface="AdobePiStd"/>
              </a:rPr>
              <a:t> </a:t>
            </a:r>
            <a:r>
              <a:rPr lang="en-US" sz="1800" b="1" i="0" u="none" strike="noStrike" baseline="0" dirty="0">
                <a:solidFill>
                  <a:srgbClr val="00009F"/>
                </a:solidFill>
                <a:latin typeface="ApolloMT"/>
              </a:rPr>
              <a:t>Using and providing memory aids.</a:t>
            </a:r>
            <a:endParaRPr lang="fa-IR" b="1" i="0" u="none" strike="noStrike" baseline="0" dirty="0">
              <a:solidFill>
                <a:srgbClr val="00009F"/>
              </a:solidFill>
              <a:latin typeface="ApolloMT"/>
            </a:endParaRPr>
          </a:p>
          <a:p>
            <a:pPr marL="514350" indent="-514350" algn="l">
              <a:buFont typeface="+mj-lt"/>
              <a:buAutoNum type="arabicPeriod"/>
            </a:pPr>
            <a:endParaRPr lang="fa-IR" b="0" i="0" u="none" strike="noStrike" baseline="0" dirty="0">
              <a:solidFill>
                <a:srgbClr val="00009F"/>
              </a:solidFill>
              <a:latin typeface="ApolloMT"/>
            </a:endParaRPr>
          </a:p>
          <a:p>
            <a:pPr marL="0" indent="0" algn="l">
              <a:buNone/>
            </a:pPr>
            <a:endParaRPr lang="en-US" dirty="0"/>
          </a:p>
        </p:txBody>
      </p:sp>
      <p:sp>
        <p:nvSpPr>
          <p:cNvPr id="6" name="Content Placeholder 5">
            <a:extLst>
              <a:ext uri="{FF2B5EF4-FFF2-40B4-BE49-F238E27FC236}">
                <a16:creationId xmlns:a16="http://schemas.microsoft.com/office/drawing/2014/main" id="{207D5BC4-FE67-EDFC-6905-65B50270B2D7}"/>
              </a:ext>
            </a:extLst>
          </p:cNvPr>
          <p:cNvSpPr>
            <a:spLocks noGrp="1"/>
          </p:cNvSpPr>
          <p:nvPr>
            <p:ph sz="half" idx="2"/>
          </p:nvPr>
        </p:nvSpPr>
        <p:spPr>
          <a:xfrm>
            <a:off x="5866410" y="1825625"/>
            <a:ext cx="5913912" cy="4667250"/>
          </a:xfrm>
        </p:spPr>
        <p:txBody>
          <a:bodyPr>
            <a:noAutofit/>
          </a:bodyPr>
          <a:lstStyle/>
          <a:p>
            <a:pPr algn="r" rtl="1"/>
            <a:r>
              <a:rPr lang="fa-IR" sz="3200" b="1" dirty="0">
                <a:solidFill>
                  <a:srgbClr val="FF0000"/>
                </a:solidFill>
                <a:cs typeface="B Nazanin" panose="00000400000000000000" pitchFamily="2" charset="-78"/>
              </a:rPr>
              <a:t>مهمترین نکته </a:t>
            </a:r>
            <a:r>
              <a:rPr lang="fa-IR" sz="3200" b="1" dirty="0">
                <a:cs typeface="B Nazanin" panose="00000400000000000000" pitchFamily="2" charset="-78"/>
              </a:rPr>
              <a:t>رفتار توام با احترام و دوستانه کل پرسنل مرکز بهداشتی است و نه فقط مشاور</a:t>
            </a:r>
          </a:p>
          <a:p>
            <a:pPr algn="r" rtl="1"/>
            <a:r>
              <a:rPr lang="fa-IR" sz="3200" b="1" dirty="0">
                <a:cs typeface="B Nazanin" panose="00000400000000000000" pitchFamily="2" charset="-78"/>
              </a:rPr>
              <a:t>چهار اصل مهم:</a:t>
            </a:r>
          </a:p>
          <a:p>
            <a:pPr marL="514350" indent="-514350" algn="r" rtl="1">
              <a:buFont typeface="+mj-lt"/>
              <a:buAutoNum type="arabicPeriod"/>
            </a:pPr>
            <a:r>
              <a:rPr lang="fa-IR" sz="3200" b="1" dirty="0">
                <a:cs typeface="B Nazanin" panose="00000400000000000000" pitchFamily="2" charset="-78"/>
              </a:rPr>
              <a:t>رفتار خوب با مشتری</a:t>
            </a:r>
          </a:p>
          <a:p>
            <a:pPr marL="514350" indent="-514350" algn="r" rtl="1">
              <a:buFont typeface="+mj-lt"/>
              <a:buAutoNum type="arabicPeriod"/>
            </a:pPr>
            <a:r>
              <a:rPr lang="fa-IR" sz="3200" b="1" dirty="0">
                <a:cs typeface="B Nazanin" panose="00000400000000000000" pitchFamily="2" charset="-78"/>
              </a:rPr>
              <a:t>بر حسب مورد رفتار شود</a:t>
            </a:r>
          </a:p>
          <a:p>
            <a:pPr marL="514350" indent="-514350" algn="r" rtl="1">
              <a:buFont typeface="+mj-lt"/>
              <a:buAutoNum type="arabicPeriod"/>
            </a:pPr>
            <a:r>
              <a:rPr lang="fa-IR" sz="3200" b="1" dirty="0">
                <a:cs typeface="B Nazanin" panose="00000400000000000000" pitchFamily="2" charset="-78"/>
              </a:rPr>
              <a:t>از انتقال کوله باری از اطلاعات بپرهیزیم</a:t>
            </a:r>
          </a:p>
          <a:p>
            <a:pPr marL="514350" indent="-514350" algn="r" rtl="1">
              <a:buFont typeface="+mj-lt"/>
              <a:buAutoNum type="arabicPeriod"/>
            </a:pPr>
            <a:r>
              <a:rPr lang="fa-IR" sz="3200" b="1" dirty="0">
                <a:cs typeface="B Nazanin" panose="00000400000000000000" pitchFamily="2" charset="-78"/>
              </a:rPr>
              <a:t>محتواهای آموزشی کمکی به او بدهیم</a:t>
            </a:r>
            <a:endParaRPr lang="en-US" sz="3200" b="1" dirty="0">
              <a:cs typeface="B Nazanin" panose="00000400000000000000" pitchFamily="2" charset="-78"/>
            </a:endParaRPr>
          </a:p>
        </p:txBody>
      </p:sp>
    </p:spTree>
    <p:extLst>
      <p:ext uri="{BB962C8B-B14F-4D97-AF65-F5344CB8AC3E}">
        <p14:creationId xmlns:p14="http://schemas.microsoft.com/office/powerpoint/2010/main" val="419665197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A2F0C-3341-31DD-86CF-FE82363EA22F}"/>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FF06A0DB-743C-E51C-66BA-DB1DEFEA5694}"/>
              </a:ext>
            </a:extLst>
          </p:cNvPr>
          <p:cNvSpPr>
            <a:spLocks noGrp="1"/>
          </p:cNvSpPr>
          <p:nvPr>
            <p:ph sz="half" idx="1"/>
          </p:nvPr>
        </p:nvSpPr>
        <p:spPr/>
        <p:txBody>
          <a:bodyPr>
            <a:normAutofit/>
          </a:bodyPr>
          <a:lstStyle/>
          <a:p>
            <a:pPr algn="l"/>
            <a:r>
              <a:rPr lang="en-US" sz="3200" b="0" i="0" u="none" strike="noStrike" baseline="0" dirty="0">
                <a:solidFill>
                  <a:srgbClr val="00009F"/>
                </a:solidFill>
                <a:latin typeface="ApolloMT"/>
              </a:rPr>
              <a:t>Ensure visual and auditory privacy during counseling</a:t>
            </a:r>
          </a:p>
          <a:p>
            <a:pPr algn="l"/>
            <a:r>
              <a:rPr lang="en-US" sz="3200" b="0" i="0" u="none" strike="noStrike" baseline="0" dirty="0">
                <a:solidFill>
                  <a:srgbClr val="00009F"/>
                </a:solidFill>
                <a:latin typeface="ApolloMT"/>
              </a:rPr>
              <a:t>Listen and observe actively</a:t>
            </a:r>
            <a:endParaRPr lang="en-US" sz="3200" dirty="0">
              <a:solidFill>
                <a:srgbClr val="00009F"/>
              </a:solidFill>
              <a:latin typeface="ApolloMT"/>
            </a:endParaRPr>
          </a:p>
          <a:p>
            <a:pPr algn="l"/>
            <a:r>
              <a:rPr lang="en-US" sz="3200" b="0" i="0" u="none" strike="noStrike" baseline="0" dirty="0">
                <a:solidFill>
                  <a:srgbClr val="00009F"/>
                </a:solidFill>
                <a:latin typeface="ApolloMT"/>
              </a:rPr>
              <a:t>Use a friendly tone of voice, as well as body language that transmits warmth and interest</a:t>
            </a:r>
          </a:p>
          <a:p>
            <a:pPr algn="l"/>
            <a:endParaRPr lang="en-US" sz="3200" dirty="0"/>
          </a:p>
        </p:txBody>
      </p:sp>
      <p:sp>
        <p:nvSpPr>
          <p:cNvPr id="6" name="Content Placeholder 5">
            <a:extLst>
              <a:ext uri="{FF2B5EF4-FFF2-40B4-BE49-F238E27FC236}">
                <a16:creationId xmlns:a16="http://schemas.microsoft.com/office/drawing/2014/main" id="{723667C0-CB0E-23C5-6798-46F84894BF1D}"/>
              </a:ext>
            </a:extLst>
          </p:cNvPr>
          <p:cNvSpPr>
            <a:spLocks noGrp="1"/>
          </p:cNvSpPr>
          <p:nvPr>
            <p:ph sz="half" idx="2"/>
          </p:nvPr>
        </p:nvSpPr>
        <p:spPr/>
        <p:txBody>
          <a:bodyPr>
            <a:normAutofit/>
          </a:bodyPr>
          <a:lstStyle/>
          <a:p>
            <a:pPr algn="r" rtl="1"/>
            <a:r>
              <a:rPr lang="fa-IR" sz="3600" dirty="0">
                <a:cs typeface="B Nazanin" panose="00000400000000000000" pitchFamily="2" charset="-78"/>
              </a:rPr>
              <a:t>حس </a:t>
            </a:r>
            <a:r>
              <a:rPr lang="fa-IR" sz="3600" dirty="0">
                <a:solidFill>
                  <a:srgbClr val="C00000"/>
                </a:solidFill>
                <a:cs typeface="B Nazanin" panose="00000400000000000000" pitchFamily="2" charset="-78"/>
              </a:rPr>
              <a:t>محرمانگی</a:t>
            </a:r>
            <a:r>
              <a:rPr lang="fa-IR" sz="3600" dirty="0">
                <a:cs typeface="B Nazanin" panose="00000400000000000000" pitchFamily="2" charset="-78"/>
              </a:rPr>
              <a:t> چه دیداری و چه شنیداری تا حد امکان حفظ شود</a:t>
            </a:r>
          </a:p>
          <a:p>
            <a:pPr algn="r" rtl="1"/>
            <a:r>
              <a:rPr lang="fa-IR" sz="3600" dirty="0">
                <a:solidFill>
                  <a:srgbClr val="C00000"/>
                </a:solidFill>
                <a:cs typeface="B Nazanin" panose="00000400000000000000" pitchFamily="2" charset="-78"/>
              </a:rPr>
              <a:t>فعالانه گوش دهید </a:t>
            </a:r>
            <a:r>
              <a:rPr lang="fa-IR" sz="3600" dirty="0">
                <a:cs typeface="B Nazanin" panose="00000400000000000000" pitchFamily="2" charset="-78"/>
              </a:rPr>
              <a:t>و ببینید</a:t>
            </a:r>
          </a:p>
          <a:p>
            <a:pPr algn="r" rtl="1"/>
            <a:r>
              <a:rPr lang="fa-IR" sz="3600" dirty="0">
                <a:solidFill>
                  <a:srgbClr val="C00000"/>
                </a:solidFill>
                <a:cs typeface="B Nazanin" panose="00000400000000000000" pitchFamily="2" charset="-78"/>
              </a:rPr>
              <a:t>تون صدای </a:t>
            </a:r>
            <a:r>
              <a:rPr lang="fa-IR" sz="3600" dirty="0">
                <a:cs typeface="B Nazanin" panose="00000400000000000000" pitchFamily="2" charset="-78"/>
              </a:rPr>
              <a:t>مودبانه و مهربانانه به همراه </a:t>
            </a:r>
            <a:r>
              <a:rPr lang="fa-IR" sz="3600" dirty="0">
                <a:solidFill>
                  <a:srgbClr val="C00000"/>
                </a:solidFill>
                <a:cs typeface="B Nazanin" panose="00000400000000000000" pitchFamily="2" charset="-78"/>
              </a:rPr>
              <a:t>زبان بدن مناسب</a:t>
            </a:r>
            <a:endParaRPr lang="en-US" sz="3600" dirty="0">
              <a:solidFill>
                <a:srgbClr val="C00000"/>
              </a:solidFill>
              <a:cs typeface="B Nazanin" panose="00000400000000000000" pitchFamily="2" charset="-78"/>
            </a:endParaRPr>
          </a:p>
        </p:txBody>
      </p:sp>
    </p:spTree>
    <p:extLst>
      <p:ext uri="{BB962C8B-B14F-4D97-AF65-F5344CB8AC3E}">
        <p14:creationId xmlns:p14="http://schemas.microsoft.com/office/powerpoint/2010/main" val="36109393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BC50D-6194-272D-6235-6CF86DAB6DE7}"/>
              </a:ext>
            </a:extLst>
          </p:cNvPr>
          <p:cNvSpPr>
            <a:spLocks noGrp="1"/>
          </p:cNvSpPr>
          <p:nvPr>
            <p:ph type="title"/>
          </p:nvPr>
        </p:nvSpPr>
        <p:spPr/>
        <p:txBody>
          <a:bodyPr>
            <a:normAutofit/>
          </a:bodyPr>
          <a:lstStyle/>
          <a:p>
            <a:r>
              <a:rPr lang="en-US" sz="3200" b="1" i="0" u="none" strike="noStrike" baseline="0" dirty="0">
                <a:solidFill>
                  <a:srgbClr val="00009F"/>
                </a:solidFill>
                <a:latin typeface="MSTT31a2415116T00+2"/>
              </a:rPr>
              <a:t>Avoiding Information Overload</a:t>
            </a:r>
            <a:endParaRPr lang="en-US" sz="3200" b="1" dirty="0"/>
          </a:p>
        </p:txBody>
      </p:sp>
      <p:sp>
        <p:nvSpPr>
          <p:cNvPr id="5" name="Content Placeholder 4">
            <a:extLst>
              <a:ext uri="{FF2B5EF4-FFF2-40B4-BE49-F238E27FC236}">
                <a16:creationId xmlns:a16="http://schemas.microsoft.com/office/drawing/2014/main" id="{663ADBD5-0C8C-0BA5-4212-827F21DFB671}"/>
              </a:ext>
            </a:extLst>
          </p:cNvPr>
          <p:cNvSpPr>
            <a:spLocks noGrp="1"/>
          </p:cNvSpPr>
          <p:nvPr>
            <p:ph sz="half" idx="1"/>
          </p:nvPr>
        </p:nvSpPr>
        <p:spPr/>
        <p:txBody>
          <a:bodyPr>
            <a:normAutofit lnSpcReduction="10000"/>
          </a:bodyPr>
          <a:lstStyle/>
          <a:p>
            <a:pPr algn="l"/>
            <a:r>
              <a:rPr lang="en-US" sz="3200" b="0" i="0" u="none" strike="noStrike" baseline="0" dirty="0">
                <a:solidFill>
                  <a:srgbClr val="00009F"/>
                </a:solidFill>
                <a:latin typeface="ApolloMT"/>
              </a:rPr>
              <a:t>In one major study, the</a:t>
            </a:r>
            <a:r>
              <a:rPr lang="fa-IR" sz="3200" b="0" i="0" u="none" strike="noStrike" baseline="0" dirty="0">
                <a:solidFill>
                  <a:srgbClr val="00009F"/>
                </a:solidFill>
                <a:latin typeface="ApolloMT"/>
              </a:rPr>
              <a:t> </a:t>
            </a:r>
            <a:r>
              <a:rPr lang="en-US" sz="3200" b="0" i="0" u="none" strike="noStrike" baseline="0" dirty="0">
                <a:solidFill>
                  <a:srgbClr val="00009F"/>
                </a:solidFill>
                <a:latin typeface="ApolloMT"/>
              </a:rPr>
              <a:t>clients who received the most information were more</a:t>
            </a:r>
            <a:r>
              <a:rPr lang="fa-IR" sz="3200" b="0" i="0" u="none" strike="noStrike" baseline="0" dirty="0">
                <a:solidFill>
                  <a:srgbClr val="00009F"/>
                </a:solidFill>
                <a:latin typeface="ApolloMT"/>
              </a:rPr>
              <a:t> </a:t>
            </a:r>
            <a:r>
              <a:rPr lang="en-US" sz="3200" b="0" i="0" u="none" strike="noStrike" baseline="0" dirty="0">
                <a:solidFill>
                  <a:srgbClr val="00009F"/>
                </a:solidFill>
                <a:latin typeface="ApolloMT"/>
              </a:rPr>
              <a:t>likely to drop the method they received than were</a:t>
            </a:r>
            <a:r>
              <a:rPr lang="fa-IR" sz="3200" b="0" i="0" u="none" strike="noStrike" baseline="0" dirty="0">
                <a:solidFill>
                  <a:srgbClr val="00009F"/>
                </a:solidFill>
                <a:latin typeface="ApolloMT"/>
              </a:rPr>
              <a:t> </a:t>
            </a:r>
            <a:r>
              <a:rPr lang="en-US" sz="3200" b="0" i="0" u="none" strike="noStrike" baseline="0" dirty="0">
                <a:solidFill>
                  <a:srgbClr val="00009F"/>
                </a:solidFill>
                <a:latin typeface="ApolloMT"/>
              </a:rPr>
              <a:t>those who received less information.</a:t>
            </a:r>
          </a:p>
        </p:txBody>
      </p:sp>
      <p:sp>
        <p:nvSpPr>
          <p:cNvPr id="6" name="Content Placeholder 5">
            <a:extLst>
              <a:ext uri="{FF2B5EF4-FFF2-40B4-BE49-F238E27FC236}">
                <a16:creationId xmlns:a16="http://schemas.microsoft.com/office/drawing/2014/main" id="{FB6B25D4-5B10-5700-E2F9-52D9C2B4BF61}"/>
              </a:ext>
            </a:extLst>
          </p:cNvPr>
          <p:cNvSpPr>
            <a:spLocks noGrp="1"/>
          </p:cNvSpPr>
          <p:nvPr>
            <p:ph sz="half" idx="2"/>
          </p:nvPr>
        </p:nvSpPr>
        <p:spPr/>
        <p:txBody>
          <a:bodyPr>
            <a:normAutofit lnSpcReduction="10000"/>
          </a:bodyPr>
          <a:lstStyle/>
          <a:p>
            <a:pPr algn="r" rtl="1"/>
            <a:r>
              <a:rPr lang="fa-IR" sz="3200" dirty="0">
                <a:cs typeface="B Nazanin" panose="00000400000000000000" pitchFamily="2" charset="-78"/>
              </a:rPr>
              <a:t>اگر اطلاعات زیاد به مراجع دهیم بر خلاف انتظار ریزش پیدا می‌کند.</a:t>
            </a:r>
          </a:p>
          <a:p>
            <a:pPr algn="r" rtl="1"/>
            <a:r>
              <a:rPr lang="fa-IR" sz="3200" dirty="0">
                <a:cs typeface="B Nazanin" panose="00000400000000000000" pitchFamily="2" charset="-78"/>
              </a:rPr>
              <a:t>پس </a:t>
            </a:r>
            <a:r>
              <a:rPr lang="fa-IR" sz="3200" dirty="0">
                <a:solidFill>
                  <a:srgbClr val="FF0000"/>
                </a:solidFill>
                <a:cs typeface="B Nazanin" panose="00000400000000000000" pitchFamily="2" charset="-78"/>
              </a:rPr>
              <a:t>گزیده ای از مشکلات تک فرزندی </a:t>
            </a:r>
            <a:r>
              <a:rPr lang="fa-IR" sz="3200" dirty="0">
                <a:cs typeface="B Nazanin" panose="00000400000000000000" pitchFamily="2" charset="-78"/>
              </a:rPr>
              <a:t>را بگوییم. بخصوص آنهایی که به خودشان بر میگردد یا عذاب وجدان در پی دارد:</a:t>
            </a:r>
          </a:p>
          <a:p>
            <a:pPr algn="r" rtl="1"/>
            <a:r>
              <a:rPr lang="fa-IR" sz="3200" dirty="0">
                <a:cs typeface="B Nazanin" panose="00000400000000000000" pitchFamily="2" charset="-78"/>
              </a:rPr>
              <a:t>بچتون (با ذکر اسم او) پشت ندارد</a:t>
            </a:r>
          </a:p>
          <a:p>
            <a:pPr algn="r" rtl="1"/>
            <a:r>
              <a:rPr lang="fa-IR" sz="3200" dirty="0">
                <a:cs typeface="B Nazanin" panose="00000400000000000000" pitchFamily="2" charset="-78"/>
              </a:rPr>
              <a:t>تنهایی در پیری</a:t>
            </a:r>
          </a:p>
          <a:p>
            <a:pPr algn="r" rtl="1"/>
            <a:r>
              <a:rPr lang="fa-IR" sz="3200" dirty="0">
                <a:cs typeface="B Nazanin" panose="00000400000000000000" pitchFamily="2" charset="-78"/>
              </a:rPr>
              <a:t>بهش ظلم میکنین</a:t>
            </a:r>
            <a:endParaRPr lang="en-US" sz="3200" dirty="0">
              <a:cs typeface="B Nazanin" panose="00000400000000000000" pitchFamily="2" charset="-78"/>
            </a:endParaRPr>
          </a:p>
        </p:txBody>
      </p:sp>
    </p:spTree>
    <p:extLst>
      <p:ext uri="{BB962C8B-B14F-4D97-AF65-F5344CB8AC3E}">
        <p14:creationId xmlns:p14="http://schemas.microsoft.com/office/powerpoint/2010/main" val="40335999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C11E0-D757-19AA-0EF4-FD12AFD4B756}"/>
              </a:ext>
            </a:extLst>
          </p:cNvPr>
          <p:cNvSpPr>
            <a:spLocks noGrp="1"/>
          </p:cNvSpPr>
          <p:nvPr>
            <p:ph type="title"/>
          </p:nvPr>
        </p:nvSpPr>
        <p:spPr/>
        <p:txBody>
          <a:bodyPr>
            <a:normAutofit/>
          </a:bodyPr>
          <a:lstStyle/>
          <a:p>
            <a:r>
              <a:rPr lang="en-US" sz="2800" b="1" i="0" u="none" strike="noStrike" baseline="0" dirty="0">
                <a:solidFill>
                  <a:srgbClr val="00009F"/>
                </a:solidFill>
                <a:latin typeface="MSTT31a2415116T00+2"/>
              </a:rPr>
              <a:t>Using and Providing Memory Aids</a:t>
            </a:r>
            <a:endParaRPr lang="en-US" sz="2800" b="1" dirty="0"/>
          </a:p>
        </p:txBody>
      </p:sp>
      <p:sp>
        <p:nvSpPr>
          <p:cNvPr id="4" name="Content Placeholder 3">
            <a:extLst>
              <a:ext uri="{FF2B5EF4-FFF2-40B4-BE49-F238E27FC236}">
                <a16:creationId xmlns:a16="http://schemas.microsoft.com/office/drawing/2014/main" id="{5DBB0E4A-6A40-519F-77C6-410ACD7C61C2}"/>
              </a:ext>
            </a:extLst>
          </p:cNvPr>
          <p:cNvSpPr>
            <a:spLocks noGrp="1"/>
          </p:cNvSpPr>
          <p:nvPr>
            <p:ph sz="half" idx="1"/>
          </p:nvPr>
        </p:nvSpPr>
        <p:spPr/>
        <p:txBody>
          <a:bodyPr>
            <a:noAutofit/>
          </a:bodyPr>
          <a:lstStyle/>
          <a:p>
            <a:pPr algn="l"/>
            <a:r>
              <a:rPr lang="en-US" sz="2400" b="0" i="0" u="none" strike="noStrike" baseline="0" dirty="0">
                <a:solidFill>
                  <a:srgbClr val="00009F"/>
                </a:solidFill>
                <a:latin typeface="ApolloMT"/>
              </a:rPr>
              <a:t>During the counseling session, posters, flipcharts,</a:t>
            </a:r>
            <a:r>
              <a:rPr lang="fa-IR" sz="2400" b="0" i="0" u="none" strike="noStrike" baseline="0" dirty="0">
                <a:solidFill>
                  <a:srgbClr val="00009F"/>
                </a:solidFill>
                <a:latin typeface="ApolloMT"/>
              </a:rPr>
              <a:t> </a:t>
            </a:r>
            <a:r>
              <a:rPr lang="en-US" sz="2400" b="0" i="0" u="none" strike="noStrike" baseline="0" dirty="0">
                <a:solidFill>
                  <a:srgbClr val="00009F"/>
                </a:solidFill>
                <a:latin typeface="ApolloMT"/>
              </a:rPr>
              <a:t>and illustrated take-home booklets</a:t>
            </a:r>
            <a:r>
              <a:rPr lang="fa-IR" sz="2400" b="0" i="0" u="none" strike="noStrike" baseline="0" dirty="0">
                <a:solidFill>
                  <a:srgbClr val="00009F"/>
                </a:solidFill>
                <a:latin typeface="ApolloMT"/>
              </a:rPr>
              <a:t> </a:t>
            </a:r>
            <a:r>
              <a:rPr lang="en-US" sz="2400" b="0" i="0" u="none" strike="noStrike" baseline="0" dirty="0">
                <a:solidFill>
                  <a:srgbClr val="00009F"/>
                </a:solidFill>
                <a:latin typeface="ApolloMT"/>
              </a:rPr>
              <a:t>can help the client understand key</a:t>
            </a:r>
            <a:r>
              <a:rPr lang="fa-IR" sz="2400" b="0" i="0" u="none" strike="noStrike" baseline="0" dirty="0">
                <a:solidFill>
                  <a:srgbClr val="00009F"/>
                </a:solidFill>
                <a:latin typeface="ApolloMT"/>
              </a:rPr>
              <a:t> </a:t>
            </a:r>
            <a:r>
              <a:rPr lang="en-US" sz="2400" b="0" i="0" u="none" strike="noStrike" baseline="0" dirty="0">
                <a:solidFill>
                  <a:srgbClr val="00009F"/>
                </a:solidFill>
                <a:latin typeface="ApolloMT"/>
              </a:rPr>
              <a:t>information while also reminding the provider to</a:t>
            </a:r>
            <a:r>
              <a:rPr lang="fa-IR" sz="2400" b="0" i="0" u="none" strike="noStrike" baseline="0" dirty="0">
                <a:solidFill>
                  <a:srgbClr val="00009F"/>
                </a:solidFill>
                <a:latin typeface="ApolloMT"/>
              </a:rPr>
              <a:t> </a:t>
            </a:r>
            <a:r>
              <a:rPr lang="en-US" sz="2400" b="0" i="0" u="none" strike="noStrike" baseline="0" dirty="0">
                <a:solidFill>
                  <a:srgbClr val="00009F"/>
                </a:solidFill>
                <a:latin typeface="ApolloMT"/>
              </a:rPr>
              <a:t>discuss important points.</a:t>
            </a:r>
          </a:p>
          <a:p>
            <a:pPr algn="l"/>
            <a:r>
              <a:rPr lang="en-US" sz="2400" b="0" i="0" u="none" strike="noStrike" baseline="0" dirty="0">
                <a:solidFill>
                  <a:srgbClr val="00009F"/>
                </a:solidFill>
                <a:latin typeface="ApolloMT"/>
              </a:rPr>
              <a:t>Take-home booklets on family planning</a:t>
            </a:r>
            <a:r>
              <a:rPr lang="fa-IR" sz="2400" b="0" i="0" u="none" strike="noStrike" baseline="0" dirty="0">
                <a:solidFill>
                  <a:srgbClr val="00009F"/>
                </a:solidFill>
                <a:latin typeface="ApolloMT"/>
              </a:rPr>
              <a:t> </a:t>
            </a:r>
            <a:r>
              <a:rPr lang="en-US" sz="2400" b="0" i="0" u="none" strike="noStrike" baseline="0" dirty="0">
                <a:solidFill>
                  <a:srgbClr val="00009F"/>
                </a:solidFill>
                <a:latin typeface="ApolloMT"/>
              </a:rPr>
              <a:t>methods also help to disseminate accurate information</a:t>
            </a:r>
            <a:r>
              <a:rPr lang="fa-IR" sz="2400" b="0" i="0" u="none" strike="noStrike" baseline="0" dirty="0">
                <a:solidFill>
                  <a:srgbClr val="00009F"/>
                </a:solidFill>
                <a:latin typeface="ApolloMT"/>
              </a:rPr>
              <a:t> </a:t>
            </a:r>
            <a:r>
              <a:rPr lang="en-US" sz="2400" b="0" i="0" u="none" strike="noStrike" baseline="0" dirty="0">
                <a:solidFill>
                  <a:srgbClr val="00009F"/>
                </a:solidFill>
                <a:latin typeface="ApolloMT"/>
              </a:rPr>
              <a:t>to others,</a:t>
            </a:r>
            <a:endParaRPr lang="en-US" sz="2400" dirty="0"/>
          </a:p>
        </p:txBody>
      </p:sp>
      <p:sp>
        <p:nvSpPr>
          <p:cNvPr id="5" name="Content Placeholder 4">
            <a:extLst>
              <a:ext uri="{FF2B5EF4-FFF2-40B4-BE49-F238E27FC236}">
                <a16:creationId xmlns:a16="http://schemas.microsoft.com/office/drawing/2014/main" id="{3DFB2E22-ECCF-6C1A-0060-C19A39789ECD}"/>
              </a:ext>
            </a:extLst>
          </p:cNvPr>
          <p:cNvSpPr>
            <a:spLocks noGrp="1"/>
          </p:cNvSpPr>
          <p:nvPr>
            <p:ph sz="half" idx="2"/>
          </p:nvPr>
        </p:nvSpPr>
        <p:spPr/>
        <p:txBody>
          <a:bodyPr>
            <a:normAutofit/>
          </a:bodyPr>
          <a:lstStyle/>
          <a:p>
            <a:pPr algn="r" rtl="1"/>
            <a:r>
              <a:rPr lang="fa-IR" sz="3200" b="1" dirty="0">
                <a:cs typeface="B Nazanin" panose="00000400000000000000" pitchFamily="2" charset="-78"/>
              </a:rPr>
              <a:t>محتوای آموزشی کمک میکند تا </a:t>
            </a:r>
            <a:r>
              <a:rPr lang="fa-IR" sz="3200" b="1" dirty="0">
                <a:solidFill>
                  <a:srgbClr val="C00000"/>
                </a:solidFill>
                <a:cs typeface="B Nazanin" panose="00000400000000000000" pitchFamily="2" charset="-78"/>
              </a:rPr>
              <a:t>سر فرصت اطلاعات </a:t>
            </a:r>
            <a:r>
              <a:rPr lang="fa-IR" sz="3200" b="1" dirty="0">
                <a:cs typeface="B Nazanin" panose="00000400000000000000" pitchFamily="2" charset="-78"/>
              </a:rPr>
              <a:t>بیشتری را جستجو کند.</a:t>
            </a:r>
          </a:p>
          <a:p>
            <a:pPr algn="r" rtl="1"/>
            <a:r>
              <a:rPr lang="fa-IR" sz="3200" b="1" dirty="0">
                <a:cs typeface="B Nazanin" panose="00000400000000000000" pitchFamily="2" charset="-78"/>
              </a:rPr>
              <a:t>به دیگران آنها را داده و سبب </a:t>
            </a:r>
            <a:r>
              <a:rPr lang="fa-IR" sz="3200" b="1" dirty="0">
                <a:solidFill>
                  <a:srgbClr val="C00000"/>
                </a:solidFill>
                <a:cs typeface="B Nazanin" panose="00000400000000000000" pitchFamily="2" charset="-78"/>
              </a:rPr>
              <a:t>گفتمان سازی </a:t>
            </a:r>
            <a:r>
              <a:rPr lang="fa-IR" sz="3200" b="1" dirty="0">
                <a:cs typeface="B Nazanin" panose="00000400000000000000" pitchFamily="2" charset="-78"/>
              </a:rPr>
              <a:t>می‌شود.</a:t>
            </a:r>
          </a:p>
          <a:p>
            <a:pPr algn="r" rtl="1"/>
            <a:endParaRPr lang="en-US" sz="3200" b="1" dirty="0">
              <a:cs typeface="B Nazanin" panose="00000400000000000000" pitchFamily="2" charset="-78"/>
            </a:endParaRPr>
          </a:p>
        </p:txBody>
      </p:sp>
    </p:spTree>
    <p:extLst>
      <p:ext uri="{BB962C8B-B14F-4D97-AF65-F5344CB8AC3E}">
        <p14:creationId xmlns:p14="http://schemas.microsoft.com/office/powerpoint/2010/main" val="21938862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DE73-8405-0FE3-A055-BB94AD896461}"/>
              </a:ext>
            </a:extLst>
          </p:cNvPr>
          <p:cNvSpPr>
            <a:spLocks noGrp="1"/>
          </p:cNvSpPr>
          <p:nvPr>
            <p:ph type="title"/>
          </p:nvPr>
        </p:nvSpPr>
        <p:spPr/>
        <p:txBody>
          <a:bodyPr>
            <a:normAutofit/>
          </a:bodyPr>
          <a:lstStyle/>
          <a:p>
            <a:pPr algn="ctr" rtl="1"/>
            <a:r>
              <a:rPr lang="fa-IR" sz="3600" b="1" dirty="0">
                <a:solidFill>
                  <a:srgbClr val="00B0F0"/>
                </a:solidFill>
                <a:effectLst/>
                <a:latin typeface="Calibri" panose="020F0502020204030204" pitchFamily="34" charset="0"/>
                <a:ea typeface="Calibri" panose="020F0502020204030204" pitchFamily="34" charset="0"/>
                <a:cs typeface="B Titr" panose="00000700000000000000" pitchFamily="2" charset="-78"/>
              </a:rPr>
              <a:t>الگوی تغییر رفتار پیشنهادی با توجه به شرایط و نوع رفتار</a:t>
            </a:r>
            <a:endParaRPr lang="en-US" sz="3600" dirty="0">
              <a:solidFill>
                <a:srgbClr val="00B0F0"/>
              </a:solidFill>
            </a:endParaRPr>
          </a:p>
        </p:txBody>
      </p:sp>
      <p:pic>
        <p:nvPicPr>
          <p:cNvPr id="6" name="Content Placeholder 5">
            <a:extLst>
              <a:ext uri="{FF2B5EF4-FFF2-40B4-BE49-F238E27FC236}">
                <a16:creationId xmlns:a16="http://schemas.microsoft.com/office/drawing/2014/main" id="{977055DE-A619-278F-CC68-A6C5672098F7}"/>
              </a:ext>
            </a:extLst>
          </p:cNvPr>
          <p:cNvPicPr>
            <a:picLocks noGrp="1" noChangeAspect="1"/>
          </p:cNvPicPr>
          <p:nvPr>
            <p:ph sz="half" idx="1"/>
          </p:nvPr>
        </p:nvPicPr>
        <p:blipFill>
          <a:blip r:embed="rId2"/>
          <a:stretch>
            <a:fillRect/>
          </a:stretch>
        </p:blipFill>
        <p:spPr>
          <a:xfrm>
            <a:off x="619239" y="1569820"/>
            <a:ext cx="5142015" cy="5142015"/>
          </a:xfrm>
          <a:prstGeom prst="rect">
            <a:avLst/>
          </a:prstGeom>
        </p:spPr>
      </p:pic>
      <p:pic>
        <p:nvPicPr>
          <p:cNvPr id="7" name="Content Placeholder 6">
            <a:extLst>
              <a:ext uri="{FF2B5EF4-FFF2-40B4-BE49-F238E27FC236}">
                <a16:creationId xmlns:a16="http://schemas.microsoft.com/office/drawing/2014/main" id="{E724FC4F-8403-E1F8-B639-F83820D943B4}"/>
              </a:ext>
            </a:extLst>
          </p:cNvPr>
          <p:cNvPicPr>
            <a:picLocks noGrp="1" noChangeAspect="1"/>
          </p:cNvPicPr>
          <p:nvPr>
            <p:ph sz="half" idx="2"/>
          </p:nvPr>
        </p:nvPicPr>
        <p:blipFill>
          <a:blip r:embed="rId3"/>
          <a:stretch>
            <a:fillRect/>
          </a:stretch>
        </p:blipFill>
        <p:spPr>
          <a:xfrm>
            <a:off x="5972176" y="1436914"/>
            <a:ext cx="5567295" cy="5142015"/>
          </a:xfrm>
          <a:prstGeom prst="rect">
            <a:avLst/>
          </a:prstGeom>
        </p:spPr>
      </p:pic>
    </p:spTree>
    <p:extLst>
      <p:ext uri="{BB962C8B-B14F-4D97-AF65-F5344CB8AC3E}">
        <p14:creationId xmlns:p14="http://schemas.microsoft.com/office/powerpoint/2010/main" val="3966496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E06FFA56-2B5F-C9ED-889C-13D8A175E7B0}"/>
              </a:ext>
            </a:extLst>
          </p:cNvPr>
          <p:cNvSpPr>
            <a:spLocks noGrp="1"/>
          </p:cNvSpPr>
          <p:nvPr>
            <p:ph type="title"/>
          </p:nvPr>
        </p:nvSpPr>
        <p:spPr/>
        <p:txBody>
          <a:bodyPr/>
          <a:lstStyle/>
          <a:p>
            <a:r>
              <a:rPr lang="en-GB" altLang="en-US"/>
              <a:t>Healthcare professionals</a:t>
            </a:r>
          </a:p>
        </p:txBody>
      </p:sp>
      <p:sp>
        <p:nvSpPr>
          <p:cNvPr id="25603" name="Content Placeholder 2">
            <a:extLst>
              <a:ext uri="{FF2B5EF4-FFF2-40B4-BE49-F238E27FC236}">
                <a16:creationId xmlns:a16="http://schemas.microsoft.com/office/drawing/2014/main" id="{BACD626F-F4DC-204E-9E51-585C3D80B828}"/>
              </a:ext>
            </a:extLst>
          </p:cNvPr>
          <p:cNvSpPr>
            <a:spLocks noGrp="1"/>
          </p:cNvSpPr>
          <p:nvPr>
            <p:ph idx="1"/>
          </p:nvPr>
        </p:nvSpPr>
        <p:spPr>
          <a:xfrm>
            <a:off x="1992314" y="1341438"/>
            <a:ext cx="8218487" cy="4525962"/>
          </a:xfrm>
        </p:spPr>
        <p:txBody>
          <a:bodyPr/>
          <a:lstStyle/>
          <a:p>
            <a:pPr>
              <a:buFont typeface="Arial" charset="0"/>
              <a:buChar char="•"/>
              <a:defRPr/>
            </a:pPr>
            <a:r>
              <a:rPr lang="en-GB" dirty="0">
                <a:latin typeface="Arial" charset="0"/>
                <a:ea typeface="ＭＳ Ｐゴシック" charset="0"/>
                <a:cs typeface="B Nazanin" panose="00000400000000000000" pitchFamily="2" charset="-78"/>
              </a:rPr>
              <a:t>It is really important that healthcare professionals convey body language that will make patients feel comforted, safe and reassured.</a:t>
            </a:r>
          </a:p>
          <a:p>
            <a:pPr marL="0" indent="0">
              <a:buNone/>
              <a:defRPr/>
            </a:pPr>
            <a:endParaRPr lang="en-GB" dirty="0">
              <a:latin typeface="Arial" charset="0"/>
              <a:ea typeface="ＭＳ Ｐゴシック" charset="0"/>
              <a:cs typeface="B Nazanin" panose="00000400000000000000" pitchFamily="2" charset="-78"/>
            </a:endParaRPr>
          </a:p>
          <a:p>
            <a:pPr>
              <a:buFont typeface="Arial" charset="0"/>
              <a:buChar char="•"/>
              <a:defRPr/>
            </a:pPr>
            <a:r>
              <a:rPr lang="en-GB" dirty="0">
                <a:latin typeface="Arial" charset="0"/>
                <a:ea typeface="ＭＳ Ｐゴシック" charset="0"/>
                <a:cs typeface="B Nazanin" panose="00000400000000000000" pitchFamily="2" charset="-78"/>
              </a:rPr>
              <a:t>Body language that could help to achieve this is:</a:t>
            </a:r>
          </a:p>
          <a:p>
            <a:pPr lvl="1">
              <a:buFont typeface="Arial" charset="0"/>
              <a:buChar char="–"/>
              <a:defRPr/>
            </a:pPr>
            <a:r>
              <a:rPr lang="en-GB" dirty="0">
                <a:latin typeface="Arial" charset="0"/>
                <a:cs typeface="B Nazanin" panose="00000400000000000000" pitchFamily="2" charset="-78"/>
              </a:rPr>
              <a:t>Open body language e.g. arms open and facing </a:t>
            </a:r>
            <a:endParaRPr lang="fa-IR" dirty="0">
              <a:latin typeface="Arial" charset="0"/>
              <a:cs typeface="B Nazanin" panose="00000400000000000000" pitchFamily="2" charset="-78"/>
            </a:endParaRPr>
          </a:p>
          <a:p>
            <a:pPr marL="457200" lvl="1" indent="0">
              <a:buNone/>
              <a:defRPr/>
            </a:pPr>
            <a:r>
              <a:rPr lang="en-GB" dirty="0">
                <a:latin typeface="Arial" charset="0"/>
                <a:cs typeface="B Nazanin" panose="00000400000000000000" pitchFamily="2" charset="-78"/>
              </a:rPr>
              <a:t>forwards (</a:t>
            </a:r>
            <a:r>
              <a:rPr lang="fa-IR" sz="2800" dirty="0">
                <a:latin typeface="Arial" charset="0"/>
                <a:cs typeface="B Nazanin" panose="00000400000000000000" pitchFamily="2" charset="-78"/>
              </a:rPr>
              <a:t>زبان بدن</a:t>
            </a:r>
            <a:r>
              <a:rPr lang="en-GB" dirty="0">
                <a:latin typeface="Arial" charset="0"/>
                <a:cs typeface="B Nazanin" panose="00000400000000000000" pitchFamily="2" charset="-78"/>
              </a:rPr>
              <a:t>)</a:t>
            </a:r>
          </a:p>
          <a:p>
            <a:pPr lvl="1">
              <a:buFont typeface="Arial" charset="0"/>
              <a:buChar char="–"/>
              <a:defRPr/>
            </a:pPr>
            <a:r>
              <a:rPr lang="en-GB" dirty="0">
                <a:latin typeface="Arial" charset="0"/>
                <a:cs typeface="B Nazanin" panose="00000400000000000000" pitchFamily="2" charset="-78"/>
              </a:rPr>
              <a:t>Smiling (</a:t>
            </a:r>
            <a:r>
              <a:rPr lang="fa-IR" sz="2800" dirty="0">
                <a:latin typeface="Arial" charset="0"/>
                <a:cs typeface="B Nazanin" panose="00000400000000000000" pitchFamily="2" charset="-78"/>
              </a:rPr>
              <a:t>چهره متبسم</a:t>
            </a:r>
            <a:r>
              <a:rPr lang="en-GB" dirty="0">
                <a:latin typeface="Arial" charset="0"/>
                <a:cs typeface="B Nazanin" panose="00000400000000000000" pitchFamily="2" charset="-78"/>
              </a:rPr>
              <a:t>)</a:t>
            </a:r>
          </a:p>
          <a:p>
            <a:pPr lvl="1">
              <a:buFont typeface="Arial" charset="0"/>
              <a:buChar char="–"/>
              <a:defRPr/>
            </a:pPr>
            <a:r>
              <a:rPr lang="en-GB" dirty="0">
                <a:latin typeface="Arial" charset="0"/>
                <a:cs typeface="B Nazanin" panose="00000400000000000000" pitchFamily="2" charset="-78"/>
              </a:rPr>
              <a:t>Professional appearance (</a:t>
            </a:r>
            <a:r>
              <a:rPr lang="fa-IR" sz="2800" dirty="0">
                <a:latin typeface="Arial" charset="0"/>
                <a:cs typeface="B Nazanin" panose="00000400000000000000" pitchFamily="2" charset="-78"/>
              </a:rPr>
              <a:t>ظاهر حرفه ای</a:t>
            </a:r>
            <a:r>
              <a:rPr lang="en-GB" dirty="0">
                <a:latin typeface="Arial" charset="0"/>
                <a:cs typeface="B Nazanin" panose="00000400000000000000" pitchFamily="2" charset="-78"/>
              </a:rPr>
              <a:t>)</a:t>
            </a:r>
          </a:p>
          <a:p>
            <a:pPr lvl="1">
              <a:buFont typeface="Arial" charset="0"/>
              <a:buChar char="–"/>
              <a:defRPr/>
            </a:pPr>
            <a:r>
              <a:rPr lang="en-GB" dirty="0">
                <a:latin typeface="Arial" charset="0"/>
                <a:cs typeface="B Nazanin" panose="00000400000000000000" pitchFamily="2" charset="-78"/>
              </a:rPr>
              <a:t>Eye contact (</a:t>
            </a:r>
            <a:r>
              <a:rPr lang="fa-IR" sz="2800" dirty="0">
                <a:latin typeface="Arial" charset="0"/>
                <a:cs typeface="B Nazanin" panose="00000400000000000000" pitchFamily="2" charset="-78"/>
              </a:rPr>
              <a:t>تماس چشمی</a:t>
            </a:r>
            <a:r>
              <a:rPr lang="en-GB" dirty="0">
                <a:latin typeface="Arial" charset="0"/>
                <a:cs typeface="B Nazanin" panose="00000400000000000000" pitchFamily="2" charset="-78"/>
              </a:rPr>
              <a:t>)</a:t>
            </a:r>
          </a:p>
          <a:p>
            <a:pPr lvl="1">
              <a:buFont typeface="Arial" charset="0"/>
              <a:buChar char="–"/>
              <a:defRPr/>
            </a:pPr>
            <a:r>
              <a:rPr lang="en-GB" dirty="0">
                <a:latin typeface="Arial" charset="0"/>
                <a:cs typeface="B Nazanin" panose="00000400000000000000" pitchFamily="2" charset="-78"/>
              </a:rPr>
              <a:t>Nodding to acknowledge listening (</a:t>
            </a:r>
            <a:r>
              <a:rPr lang="fa-IR" sz="2800" b="0" i="0" dirty="0">
                <a:solidFill>
                  <a:srgbClr val="444444"/>
                </a:solidFill>
                <a:effectLst/>
                <a:latin typeface="MsYekan"/>
                <a:cs typeface="B Nazanin" panose="00000400000000000000" pitchFamily="2" charset="-78"/>
              </a:rPr>
              <a:t>سر تکان دادن به منظور تائید</a:t>
            </a:r>
            <a:r>
              <a:rPr lang="en-GB" dirty="0">
                <a:latin typeface="Arial" charset="0"/>
                <a:cs typeface="B Nazanin" panose="00000400000000000000" pitchFamily="2" charset="-78"/>
              </a:rPr>
              <a:t>) </a:t>
            </a:r>
          </a:p>
        </p:txBody>
      </p:sp>
      <p:pic>
        <p:nvPicPr>
          <p:cNvPr id="31750" name="Picture 3">
            <a:extLst>
              <a:ext uri="{FF2B5EF4-FFF2-40B4-BE49-F238E27FC236}">
                <a16:creationId xmlns:a16="http://schemas.microsoft.com/office/drawing/2014/main" id="{CC08505C-C813-2ADB-CE89-50AF7F6AE2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132514"/>
            <a:ext cx="91440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steptxtw.png">
            <a:extLst>
              <a:ext uri="{FF2B5EF4-FFF2-40B4-BE49-F238E27FC236}">
                <a16:creationId xmlns:a16="http://schemas.microsoft.com/office/drawing/2014/main" id="{E133AA61-4BDF-3807-B0AA-E60931EF67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6381750"/>
            <a:ext cx="3327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5" descr="steplogo.png">
            <a:extLst>
              <a:ext uri="{FF2B5EF4-FFF2-40B4-BE49-F238E27FC236}">
                <a16:creationId xmlns:a16="http://schemas.microsoft.com/office/drawing/2014/main" id="{70645821-640F-13E5-F2ED-979FA86FB5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7214" y="284163"/>
            <a:ext cx="16668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7" descr="NHSlogo.png">
            <a:extLst>
              <a:ext uri="{FF2B5EF4-FFF2-40B4-BE49-F238E27FC236}">
                <a16:creationId xmlns:a16="http://schemas.microsoft.com/office/drawing/2014/main" id="{A6036547-581F-6EEC-0911-09857BF4264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82063" y="492125"/>
            <a:ext cx="133350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32326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96D93-9C8E-35ED-B3B1-F951E45114C1}"/>
              </a:ext>
            </a:extLst>
          </p:cNvPr>
          <p:cNvSpPr>
            <a:spLocks noGrp="1"/>
          </p:cNvSpPr>
          <p:nvPr>
            <p:ph type="title"/>
          </p:nvPr>
        </p:nvSpPr>
        <p:spPr/>
        <p:txBody>
          <a:bodyPr>
            <a:normAutofit/>
          </a:bodyPr>
          <a:lstStyle/>
          <a:p>
            <a:pPr algn="r" rtl="1"/>
            <a:r>
              <a:rPr lang="fa-IR" sz="4000" dirty="0">
                <a:cs typeface="B Titr" panose="00000700000000000000" pitchFamily="2" charset="-78"/>
              </a:rPr>
              <a:t>نشستن راست قامت نه به جلو ( پرخاشگر) ونه به عقب (متکبر)</a:t>
            </a:r>
            <a:r>
              <a:rPr lang="en-US" sz="4000" dirty="0">
                <a:cs typeface="B Titr" panose="00000700000000000000" pitchFamily="2" charset="-78"/>
              </a:rPr>
              <a:t> </a:t>
            </a:r>
            <a:r>
              <a:rPr lang="fa-IR" sz="4000" dirty="0">
                <a:cs typeface="B Titr" panose="00000700000000000000" pitchFamily="2" charset="-78"/>
              </a:rPr>
              <a:t>اسم فرد </a:t>
            </a:r>
            <a:endParaRPr lang="en-US" sz="4000" dirty="0">
              <a:cs typeface="B Titr" panose="00000700000000000000" pitchFamily="2" charset="-78"/>
            </a:endParaRPr>
          </a:p>
        </p:txBody>
      </p:sp>
      <p:sp>
        <p:nvSpPr>
          <p:cNvPr id="4" name="AutoShape 2">
            <a:extLst>
              <a:ext uri="{FF2B5EF4-FFF2-40B4-BE49-F238E27FC236}">
                <a16:creationId xmlns:a16="http://schemas.microsoft.com/office/drawing/2014/main" id="{FA04073D-E4D6-B84E-FF9A-FF6079880D59}"/>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 name="Picture 6">
            <a:extLst>
              <a:ext uri="{FF2B5EF4-FFF2-40B4-BE49-F238E27FC236}">
                <a16:creationId xmlns:a16="http://schemas.microsoft.com/office/drawing/2014/main" id="{E039A314-E894-2F45-36A9-0DE0C723D386}"/>
              </a:ext>
            </a:extLst>
          </p:cNvPr>
          <p:cNvPicPr>
            <a:picLocks noChangeAspect="1"/>
          </p:cNvPicPr>
          <p:nvPr/>
        </p:nvPicPr>
        <p:blipFill>
          <a:blip r:embed="rId2"/>
          <a:stretch>
            <a:fillRect/>
          </a:stretch>
        </p:blipFill>
        <p:spPr>
          <a:xfrm>
            <a:off x="597450" y="2395207"/>
            <a:ext cx="11263439" cy="4097668"/>
          </a:xfrm>
          <a:prstGeom prst="rect">
            <a:avLst/>
          </a:prstGeom>
        </p:spPr>
      </p:pic>
    </p:spTree>
    <p:extLst>
      <p:ext uri="{BB962C8B-B14F-4D97-AF65-F5344CB8AC3E}">
        <p14:creationId xmlns:p14="http://schemas.microsoft.com/office/powerpoint/2010/main" val="38731502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altLang="en-US" sz="4000"/>
              <a:t>British Journal of General Practice,</a:t>
            </a:r>
          </a:p>
        </p:txBody>
      </p:sp>
      <p:pic>
        <p:nvPicPr>
          <p:cNvPr id="195587"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05000" y="2057401"/>
            <a:ext cx="8229600" cy="1774825"/>
          </a:xfrm>
          <a:noFill/>
        </p:spPr>
      </p:pic>
    </p:spTree>
    <p:extLst>
      <p:ext uri="{BB962C8B-B14F-4D97-AF65-F5344CB8AC3E}">
        <p14:creationId xmlns:p14="http://schemas.microsoft.com/office/powerpoint/2010/main" val="23054849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774826"/>
            <a:ext cx="9144000" cy="3795713"/>
          </a:xfrm>
          <a:noFill/>
        </p:spPr>
      </p:pic>
    </p:spTree>
    <p:extLst>
      <p:ext uri="{BB962C8B-B14F-4D97-AF65-F5344CB8AC3E}">
        <p14:creationId xmlns:p14="http://schemas.microsoft.com/office/powerpoint/2010/main" val="22800288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7F5785-2813-4710-52AF-F84ECA62520E}"/>
              </a:ext>
            </a:extLst>
          </p:cNvPr>
          <p:cNvSpPr>
            <a:spLocks noGrp="1"/>
          </p:cNvSpPr>
          <p:nvPr>
            <p:ph type="title"/>
          </p:nvPr>
        </p:nvSpPr>
        <p:spPr/>
        <p:txBody>
          <a:bodyPr/>
          <a:lstStyle/>
          <a:p>
            <a:pPr algn="r" rtl="1"/>
            <a:r>
              <a:rPr lang="fa-IR" dirty="0">
                <a:cs typeface="B Titr" panose="00000700000000000000" pitchFamily="2" charset="-78"/>
              </a:rPr>
              <a:t>آنچه نمی‌گوییم از آنچه می‌گوییم مهمتر است</a:t>
            </a:r>
            <a:endParaRPr lang="en-US" dirty="0">
              <a:cs typeface="B Titr" panose="00000700000000000000" pitchFamily="2" charset="-78"/>
            </a:endParaRPr>
          </a:p>
        </p:txBody>
      </p:sp>
      <p:pic>
        <p:nvPicPr>
          <p:cNvPr id="7" name="Content Placeholder 6">
            <a:extLst>
              <a:ext uri="{FF2B5EF4-FFF2-40B4-BE49-F238E27FC236}">
                <a16:creationId xmlns:a16="http://schemas.microsoft.com/office/drawing/2014/main" id="{64F6C6F7-8B41-D2D3-BBB3-A56EDBEC36D2}"/>
              </a:ext>
            </a:extLst>
          </p:cNvPr>
          <p:cNvPicPr>
            <a:picLocks noGrp="1" noChangeAspect="1"/>
          </p:cNvPicPr>
          <p:nvPr>
            <p:ph sz="half" idx="1"/>
          </p:nvPr>
        </p:nvPicPr>
        <p:blipFill>
          <a:blip r:embed="rId2"/>
          <a:stretch>
            <a:fillRect/>
          </a:stretch>
        </p:blipFill>
        <p:spPr>
          <a:xfrm>
            <a:off x="838200" y="2274094"/>
            <a:ext cx="5181600" cy="3454400"/>
          </a:xfrm>
          <a:prstGeom prst="rect">
            <a:avLst/>
          </a:prstGeom>
        </p:spPr>
      </p:pic>
      <p:sp>
        <p:nvSpPr>
          <p:cNvPr id="6" name="Content Placeholder 5">
            <a:extLst>
              <a:ext uri="{FF2B5EF4-FFF2-40B4-BE49-F238E27FC236}">
                <a16:creationId xmlns:a16="http://schemas.microsoft.com/office/drawing/2014/main" id="{ADB129E4-3F4E-A88C-B590-BF7C3EA63C1C}"/>
              </a:ext>
            </a:extLst>
          </p:cNvPr>
          <p:cNvSpPr>
            <a:spLocks noGrp="1"/>
          </p:cNvSpPr>
          <p:nvPr>
            <p:ph sz="half" idx="2"/>
          </p:nvPr>
        </p:nvSpPr>
        <p:spPr/>
        <p:txBody>
          <a:bodyPr>
            <a:normAutofit/>
          </a:bodyPr>
          <a:lstStyle/>
          <a:p>
            <a:pPr algn="r" rtl="1"/>
            <a:r>
              <a:rPr lang="fa-IR" sz="3600" b="0" i="0" dirty="0">
                <a:solidFill>
                  <a:srgbClr val="2C2F34"/>
                </a:solidFill>
                <a:effectLst/>
                <a:latin typeface="IRANSans"/>
                <a:cs typeface="B Nazanin" panose="00000400000000000000" pitchFamily="2" charset="-78"/>
              </a:rPr>
              <a:t>در یک ارتباط ما تنها </a:t>
            </a:r>
            <a:r>
              <a:rPr lang="fa-IR" sz="3600" b="0" i="0" dirty="0">
                <a:solidFill>
                  <a:srgbClr val="C00000"/>
                </a:solidFill>
                <a:effectLst/>
                <a:latin typeface="IRANSans"/>
                <a:cs typeface="B Nazanin" panose="00000400000000000000" pitchFamily="2" charset="-78"/>
              </a:rPr>
              <a:t>۷ درصد از زبان گفتار </a:t>
            </a:r>
            <a:r>
              <a:rPr lang="fa-IR" sz="3600" b="0" i="0" dirty="0">
                <a:solidFill>
                  <a:srgbClr val="2C2F34"/>
                </a:solidFill>
                <a:effectLst/>
                <a:latin typeface="IRANSans"/>
                <a:cs typeface="B Nazanin" panose="00000400000000000000" pitchFamily="2" charset="-78"/>
              </a:rPr>
              <a:t>استفاده می‌کنیم. </a:t>
            </a:r>
            <a:r>
              <a:rPr lang="fa-IR" sz="3600" b="0" i="0" dirty="0">
                <a:solidFill>
                  <a:srgbClr val="FF0000"/>
                </a:solidFill>
                <a:effectLst/>
                <a:latin typeface="IRANSans"/>
                <a:cs typeface="B Nazanin" panose="00000400000000000000" pitchFamily="2" charset="-78"/>
              </a:rPr>
              <a:t>۳۸ درصد</a:t>
            </a:r>
            <a:r>
              <a:rPr lang="fa-IR" sz="3600" b="0" i="0" dirty="0">
                <a:solidFill>
                  <a:srgbClr val="2C2F34"/>
                </a:solidFill>
                <a:effectLst/>
                <a:latin typeface="IRANSans"/>
                <a:cs typeface="B Nazanin" panose="00000400000000000000" pitchFamily="2" charset="-78"/>
              </a:rPr>
              <a:t> از اطلاعات بوسیله تون صدا و </a:t>
            </a:r>
            <a:r>
              <a:rPr lang="fa-IR" sz="3600" b="0" i="0" dirty="0">
                <a:solidFill>
                  <a:srgbClr val="FF0000"/>
                </a:solidFill>
                <a:effectLst/>
                <a:latin typeface="IRANSans"/>
                <a:cs typeface="B Nazanin" panose="00000400000000000000" pitchFamily="2" charset="-78"/>
              </a:rPr>
              <a:t>۵۵ درصد</a:t>
            </a:r>
            <a:r>
              <a:rPr lang="fa-IR" sz="3600" b="0" i="0" dirty="0">
                <a:solidFill>
                  <a:srgbClr val="2C2F34"/>
                </a:solidFill>
                <a:effectLst/>
                <a:latin typeface="IRANSans"/>
                <a:cs typeface="B Nazanin" panose="00000400000000000000" pitchFamily="2" charset="-78"/>
              </a:rPr>
              <a:t> پیام توسط </a:t>
            </a:r>
            <a:r>
              <a:rPr lang="fa-IR" sz="3600" b="0" i="0" dirty="0">
                <a:solidFill>
                  <a:srgbClr val="FF0000"/>
                </a:solidFill>
                <a:effectLst/>
                <a:latin typeface="IRANSans"/>
                <a:cs typeface="B Nazanin" panose="00000400000000000000" pitchFamily="2" charset="-78"/>
              </a:rPr>
              <a:t>زبان بدن </a:t>
            </a:r>
            <a:r>
              <a:rPr lang="fa-IR" sz="3600" b="0" i="0" dirty="0">
                <a:solidFill>
                  <a:srgbClr val="2C2F34"/>
                </a:solidFill>
                <a:effectLst/>
                <a:latin typeface="IRANSans"/>
                <a:cs typeface="B Nazanin" panose="00000400000000000000" pitchFamily="2" charset="-78"/>
              </a:rPr>
              <a:t>رد و بدل می‌شود.</a:t>
            </a:r>
          </a:p>
          <a:p>
            <a:pPr algn="r" rtl="1"/>
            <a:r>
              <a:rPr lang="fa-IR" sz="3600" dirty="0">
                <a:solidFill>
                  <a:srgbClr val="2C2F34"/>
                </a:solidFill>
                <a:latin typeface="IRANSans"/>
                <a:cs typeface="B Nazanin" panose="00000400000000000000" pitchFamily="2" charset="-78"/>
              </a:rPr>
              <a:t>صرفنظر از مقدار مطلق اعداد لحن صدا، و چهره و زبان بدن اهمیت بسیاری دارند</a:t>
            </a:r>
            <a:endParaRPr lang="en-US" sz="3600" dirty="0">
              <a:cs typeface="B Nazanin" panose="00000400000000000000" pitchFamily="2" charset="-78"/>
            </a:endParaRPr>
          </a:p>
        </p:txBody>
      </p:sp>
    </p:spTree>
    <p:extLst>
      <p:ext uri="{BB962C8B-B14F-4D97-AF65-F5344CB8AC3E}">
        <p14:creationId xmlns:p14="http://schemas.microsoft.com/office/powerpoint/2010/main" val="1689015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49A02-F1D2-2893-1F94-B80FE86E743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7E8C6D-C8CC-C7C0-6256-E2D1E2A09E9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0847F0E-6008-FE0E-3DA3-0FC021DF9A58}"/>
              </a:ext>
            </a:extLst>
          </p:cNvPr>
          <p:cNvPicPr>
            <a:picLocks noChangeAspect="1"/>
          </p:cNvPicPr>
          <p:nvPr/>
        </p:nvPicPr>
        <p:blipFill>
          <a:blip r:embed="rId2"/>
          <a:stretch>
            <a:fillRect/>
          </a:stretch>
        </p:blipFill>
        <p:spPr>
          <a:xfrm>
            <a:off x="890888" y="0"/>
            <a:ext cx="10410223" cy="6858000"/>
          </a:xfrm>
          <a:prstGeom prst="rect">
            <a:avLst/>
          </a:prstGeom>
        </p:spPr>
      </p:pic>
    </p:spTree>
    <p:extLst>
      <p:ext uri="{BB962C8B-B14F-4D97-AF65-F5344CB8AC3E}">
        <p14:creationId xmlns:p14="http://schemas.microsoft.com/office/powerpoint/2010/main" val="37514802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Titr" panose="00000700000000000000" pitchFamily="2" charset="-78"/>
              </a:rPr>
              <a:t>شروع مکالمه تلفنی</a:t>
            </a:r>
            <a:endParaRPr lang="en-US" dirty="0">
              <a:cs typeface="B Titr" panose="00000700000000000000" pitchFamily="2" charset="-78"/>
            </a:endParaRPr>
          </a:p>
        </p:txBody>
      </p:sp>
      <p:sp>
        <p:nvSpPr>
          <p:cNvPr id="3" name="Content Placeholder 2"/>
          <p:cNvSpPr>
            <a:spLocks noGrp="1"/>
          </p:cNvSpPr>
          <p:nvPr>
            <p:ph idx="1"/>
          </p:nvPr>
        </p:nvSpPr>
        <p:spPr>
          <a:xfrm>
            <a:off x="699655" y="1423843"/>
            <a:ext cx="10515600" cy="4351338"/>
          </a:xfrm>
        </p:spPr>
        <p:txBody>
          <a:bodyPr>
            <a:noAutofit/>
          </a:bodyPr>
          <a:lstStyle/>
          <a:p>
            <a:pPr algn="r" rtl="1"/>
            <a:r>
              <a:rPr lang="fa-IR" sz="3200" dirty="0">
                <a:cs typeface="B Nazanin" panose="00000400000000000000" pitchFamily="2" charset="-78"/>
              </a:rPr>
              <a:t>ابتدا </a:t>
            </a:r>
            <a:r>
              <a:rPr lang="fa-IR" sz="3200" dirty="0">
                <a:solidFill>
                  <a:srgbClr val="0070C0"/>
                </a:solidFill>
                <a:cs typeface="B Nazanin" panose="00000400000000000000" pitchFamily="2" charset="-78"/>
              </a:rPr>
              <a:t>سلام و سپس از جملات روز بخیر</a:t>
            </a:r>
            <a:r>
              <a:rPr lang="fa-IR" sz="3200" dirty="0">
                <a:cs typeface="B Nazanin" panose="00000400000000000000" pitchFamily="2" charset="-78"/>
              </a:rPr>
              <a:t>، عصر بخیر و … استفاده کنید. احوالپرسی روتین لازم نیست...</a:t>
            </a:r>
            <a:endParaRPr lang="fa-IR" sz="3200" dirty="0">
              <a:solidFill>
                <a:srgbClr val="0070C0"/>
              </a:solidFill>
              <a:cs typeface="B Nazanin" panose="00000400000000000000" pitchFamily="2" charset="-78"/>
            </a:endParaRPr>
          </a:p>
          <a:p>
            <a:pPr algn="r" rtl="1"/>
            <a:r>
              <a:rPr lang="fa-IR" sz="3200" dirty="0">
                <a:cs typeface="B Nazanin" panose="00000400000000000000" pitchFamily="2" charset="-78"/>
              </a:rPr>
              <a:t>خودتان را به فامیل معرفی کنید</a:t>
            </a:r>
            <a:endParaRPr lang="en-US" sz="3200" dirty="0">
              <a:cs typeface="B Nazanin" panose="00000400000000000000" pitchFamily="2" charset="-78"/>
            </a:endParaRPr>
          </a:p>
          <a:p>
            <a:pPr algn="r" rtl="1"/>
            <a:br>
              <a:rPr lang="fa-IR" sz="3200" dirty="0">
                <a:cs typeface="B Nazanin" panose="00000400000000000000" pitchFamily="2" charset="-78"/>
              </a:rPr>
            </a:br>
            <a:r>
              <a:rPr lang="fa-IR" sz="3200" dirty="0">
                <a:cs typeface="B Nazanin" panose="00000400000000000000" pitchFamily="2" charset="-78"/>
              </a:rPr>
              <a:t>ـ </a:t>
            </a:r>
            <a:r>
              <a:rPr lang="fa-IR" sz="3200" dirty="0">
                <a:solidFill>
                  <a:srgbClr val="0070C0"/>
                </a:solidFill>
                <a:cs typeface="B Nazanin" panose="00000400000000000000" pitchFamily="2" charset="-78"/>
              </a:rPr>
              <a:t>شمرده و ارام ص</a:t>
            </a:r>
            <a:r>
              <a:rPr lang="fa-IR" sz="3200" dirty="0">
                <a:cs typeface="B Nazanin" panose="00000400000000000000" pitchFamily="2" charset="-78"/>
              </a:rPr>
              <a:t>حبت کنید، به نحوی که شنونده برای صحبت شما ارزش قائل شود.</a:t>
            </a:r>
          </a:p>
          <a:p>
            <a:pPr algn="r" rtl="1"/>
            <a:r>
              <a:rPr lang="fa-IR" sz="3200" dirty="0">
                <a:cs typeface="B Nazanin" panose="00000400000000000000" pitchFamily="2" charset="-78"/>
              </a:rPr>
              <a:t> </a:t>
            </a:r>
            <a:r>
              <a:rPr lang="fa-IR" sz="3200" dirty="0">
                <a:solidFill>
                  <a:srgbClr val="0070C0"/>
                </a:solidFill>
                <a:cs typeface="B Nazanin" panose="00000400000000000000" pitchFamily="2" charset="-78"/>
              </a:rPr>
              <a:t>کلام فرد را قطع نکنید </a:t>
            </a:r>
            <a:r>
              <a:rPr lang="fa-IR" sz="3200" dirty="0">
                <a:cs typeface="B Nazanin" panose="00000400000000000000" pitchFamily="2" charset="-78"/>
              </a:rPr>
              <a:t>و سعی کنید</a:t>
            </a:r>
            <a:r>
              <a:rPr lang="fa-IR" sz="3200" dirty="0">
                <a:solidFill>
                  <a:srgbClr val="0070C0"/>
                </a:solidFill>
                <a:cs typeface="B Nazanin" panose="00000400000000000000" pitchFamily="2" charset="-78"/>
              </a:rPr>
              <a:t> اول شنونده باشید بعد گوینده</a:t>
            </a:r>
            <a:r>
              <a:rPr lang="fa-IR" sz="3200" dirty="0">
                <a:cs typeface="B Nazanin" panose="00000400000000000000" pitchFamily="2" charset="-78"/>
              </a:rPr>
              <a:t>، با اینکار طرف مقابل نیز مجبور می‌شود هنگامی که شما صحبت می‌کنید سکوت کرده و به صحبت های شما به طور کامل گوش دهد.</a:t>
            </a:r>
            <a:endParaRPr lang="en-US" sz="3200" dirty="0">
              <a:cs typeface="B Nazanin" panose="00000400000000000000" pitchFamily="2" charset="-78"/>
            </a:endParaRPr>
          </a:p>
        </p:txBody>
      </p:sp>
    </p:spTree>
    <p:extLst>
      <p:ext uri="{BB962C8B-B14F-4D97-AF65-F5344CB8AC3E}">
        <p14:creationId xmlns:p14="http://schemas.microsoft.com/office/powerpoint/2010/main" val="26739890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Titr" panose="00000700000000000000" pitchFamily="2" charset="-78"/>
              </a:rPr>
              <a:t>فامیل افراد</a:t>
            </a:r>
            <a:endParaRPr lang="en-US" dirty="0">
              <a:cs typeface="B Titr" panose="00000700000000000000" pitchFamily="2" charset="-78"/>
            </a:endParaRPr>
          </a:p>
        </p:txBody>
      </p:sp>
      <p:sp>
        <p:nvSpPr>
          <p:cNvPr id="3" name="Content Placeholder 2"/>
          <p:cNvSpPr>
            <a:spLocks noGrp="1"/>
          </p:cNvSpPr>
          <p:nvPr>
            <p:ph idx="1"/>
          </p:nvPr>
        </p:nvSpPr>
        <p:spPr/>
        <p:txBody>
          <a:bodyPr>
            <a:normAutofit/>
          </a:bodyPr>
          <a:lstStyle/>
          <a:p>
            <a:pPr algn="r" rtl="1"/>
            <a:r>
              <a:rPr lang="fa-IR" sz="3200" dirty="0">
                <a:cs typeface="B Nazanin" panose="00000400000000000000" pitchFamily="2" charset="-78"/>
              </a:rPr>
              <a:t>بپرسید: جسارتا </a:t>
            </a:r>
            <a:r>
              <a:rPr lang="fa-IR" sz="3200" dirty="0">
                <a:solidFill>
                  <a:srgbClr val="0070C0"/>
                </a:solidFill>
                <a:cs typeface="B Nazanin" panose="00000400000000000000" pitchFamily="2" charset="-78"/>
              </a:rPr>
              <a:t>فامیل شریفتون </a:t>
            </a:r>
            <a:r>
              <a:rPr lang="fa-IR" sz="3200" dirty="0">
                <a:cs typeface="B Nazanin" panose="00000400000000000000" pitchFamily="2" charset="-78"/>
              </a:rPr>
              <a:t>را میفرمایید؟</a:t>
            </a:r>
          </a:p>
          <a:p>
            <a:pPr algn="r" rtl="1"/>
            <a:r>
              <a:rPr lang="fa-IR" sz="3200" dirty="0">
                <a:cs typeface="B Nazanin" panose="00000400000000000000" pitchFamily="2" charset="-78"/>
              </a:rPr>
              <a:t>زمانی که فردی اسم مان را صدا میزند به صورت ناخود آگاه احساس اعتماد و صمیمیت می کنیم</a:t>
            </a:r>
            <a:endParaRPr lang="en-US" sz="3200" dirty="0">
              <a:cs typeface="B Nazanin" panose="00000400000000000000" pitchFamily="2" charset="-78"/>
            </a:endParaRPr>
          </a:p>
        </p:txBody>
      </p:sp>
    </p:spTree>
    <p:extLst>
      <p:ext uri="{BB962C8B-B14F-4D97-AF65-F5344CB8AC3E}">
        <p14:creationId xmlns:p14="http://schemas.microsoft.com/office/powerpoint/2010/main" val="10937769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a:cs typeface="B Titr" panose="00000700000000000000" pitchFamily="2" charset="-78"/>
              </a:rPr>
              <a:t>از چه کلماتی استفاده ننماییم؟</a:t>
            </a:r>
            <a:endParaRPr lang="en-US" dirty="0">
              <a:cs typeface="B Titr" panose="00000700000000000000" pitchFamily="2" charset="-78"/>
            </a:endParaRPr>
          </a:p>
        </p:txBody>
      </p:sp>
      <p:sp>
        <p:nvSpPr>
          <p:cNvPr id="4" name="Content Placeholder 3"/>
          <p:cNvSpPr>
            <a:spLocks noGrp="1"/>
          </p:cNvSpPr>
          <p:nvPr>
            <p:ph sz="half" idx="1"/>
          </p:nvPr>
        </p:nvSpPr>
        <p:spPr/>
        <p:txBody>
          <a:bodyPr/>
          <a:lstStyle/>
          <a:p>
            <a:pPr algn="r" rtl="1"/>
            <a:r>
              <a:rPr lang="fa-IR" dirty="0">
                <a:cs typeface="B Nazanin" panose="00000400000000000000" pitchFamily="2" charset="-78"/>
              </a:rPr>
              <a:t>وقت بخیر، </a:t>
            </a:r>
          </a:p>
          <a:p>
            <a:pPr algn="r" rtl="1"/>
            <a:r>
              <a:rPr lang="fa-IR" dirty="0">
                <a:cs typeface="B Nazanin" panose="00000400000000000000" pitchFamily="2" charset="-78"/>
              </a:rPr>
              <a:t>روز بخیر، </a:t>
            </a:r>
          </a:p>
          <a:p>
            <a:pPr algn="r" rtl="1"/>
            <a:r>
              <a:rPr lang="fa-IR" dirty="0">
                <a:cs typeface="B Nazanin" panose="00000400000000000000" pitchFamily="2" charset="-78"/>
              </a:rPr>
              <a:t>سپاسگزارم،</a:t>
            </a:r>
          </a:p>
          <a:p>
            <a:pPr algn="r" rtl="1"/>
            <a:r>
              <a:rPr lang="fa-IR" dirty="0">
                <a:cs typeface="B Nazanin" panose="00000400000000000000" pitchFamily="2" charset="-78"/>
              </a:rPr>
              <a:t> بابت وقتی که گذاشتین ممنونم</a:t>
            </a:r>
            <a:endParaRPr lang="en-US" dirty="0">
              <a:cs typeface="B Nazanin" panose="00000400000000000000" pitchFamily="2" charset="-78"/>
            </a:endParaRPr>
          </a:p>
        </p:txBody>
      </p:sp>
      <p:sp>
        <p:nvSpPr>
          <p:cNvPr id="5" name="Content Placeholder 4"/>
          <p:cNvSpPr>
            <a:spLocks noGrp="1"/>
          </p:cNvSpPr>
          <p:nvPr>
            <p:ph sz="half" idx="2"/>
          </p:nvPr>
        </p:nvSpPr>
        <p:spPr/>
        <p:txBody>
          <a:bodyPr>
            <a:normAutofit/>
          </a:bodyPr>
          <a:lstStyle/>
          <a:p>
            <a:pPr algn="r" rtl="1"/>
            <a:r>
              <a:rPr lang="fa-IR" sz="3200" dirty="0">
                <a:solidFill>
                  <a:srgbClr val="C00000"/>
                </a:solidFill>
                <a:cs typeface="B Nazanin" panose="00000400000000000000" pitchFamily="2" charset="-78"/>
              </a:rPr>
              <a:t>خسته نباشید، </a:t>
            </a:r>
          </a:p>
          <a:p>
            <a:pPr algn="r" rtl="1"/>
            <a:r>
              <a:rPr lang="fa-IR" sz="3200" dirty="0">
                <a:solidFill>
                  <a:srgbClr val="C00000"/>
                </a:solidFill>
                <a:cs typeface="B Nazanin" panose="00000400000000000000" pitchFamily="2" charset="-78"/>
              </a:rPr>
              <a:t>مزاحمتون شدم، </a:t>
            </a:r>
          </a:p>
          <a:p>
            <a:pPr algn="r" rtl="1"/>
            <a:r>
              <a:rPr lang="fa-IR" sz="3200" dirty="0">
                <a:solidFill>
                  <a:srgbClr val="C00000"/>
                </a:solidFill>
                <a:cs typeface="B Nazanin" panose="00000400000000000000" pitchFamily="2" charset="-78"/>
              </a:rPr>
              <a:t>عذر می خوام، </a:t>
            </a:r>
          </a:p>
          <a:p>
            <a:pPr algn="r" rtl="1"/>
            <a:r>
              <a:rPr lang="fa-IR" sz="3200" dirty="0">
                <a:solidFill>
                  <a:srgbClr val="C00000"/>
                </a:solidFill>
                <a:cs typeface="B Nazanin" panose="00000400000000000000" pitchFamily="2" charset="-78"/>
              </a:rPr>
              <a:t>ببخشید، </a:t>
            </a:r>
          </a:p>
          <a:p>
            <a:pPr algn="r" rtl="1"/>
            <a:r>
              <a:rPr lang="fa-IR" sz="3200" dirty="0">
                <a:solidFill>
                  <a:srgbClr val="C00000"/>
                </a:solidFill>
                <a:cs typeface="B Nazanin" panose="00000400000000000000" pitchFamily="2" charset="-78"/>
              </a:rPr>
              <a:t>عزیزم، فداتون بشم، قربونتون</a:t>
            </a:r>
            <a:endParaRPr lang="en-US" sz="3200" dirty="0">
              <a:solidFill>
                <a:srgbClr val="C00000"/>
              </a:solidFill>
              <a:cs typeface="B Nazanin" panose="00000400000000000000" pitchFamily="2" charset="-78"/>
            </a:endParaRPr>
          </a:p>
        </p:txBody>
      </p:sp>
    </p:spTree>
    <p:extLst>
      <p:ext uri="{BB962C8B-B14F-4D97-AF65-F5344CB8AC3E}">
        <p14:creationId xmlns:p14="http://schemas.microsoft.com/office/powerpoint/2010/main" val="1021398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cs typeface="B Titr" panose="00000700000000000000" pitchFamily="2" charset="-78"/>
              </a:rPr>
              <a:t>لحن و آهنگ صدا</a:t>
            </a:r>
            <a:endParaRPr lang="en-US" dirty="0">
              <a:cs typeface="B Titr" panose="00000700000000000000" pitchFamily="2" charset="-78"/>
            </a:endParaRPr>
          </a:p>
        </p:txBody>
      </p:sp>
      <p:sp>
        <p:nvSpPr>
          <p:cNvPr id="3" name="Content Placeholder 2"/>
          <p:cNvSpPr>
            <a:spLocks noGrp="1"/>
          </p:cNvSpPr>
          <p:nvPr>
            <p:ph idx="1"/>
          </p:nvPr>
        </p:nvSpPr>
        <p:spPr/>
        <p:txBody>
          <a:bodyPr>
            <a:normAutofit/>
          </a:bodyPr>
          <a:lstStyle/>
          <a:p>
            <a:pPr algn="r" rtl="1"/>
            <a:r>
              <a:rPr lang="fa-IR" sz="3200" dirty="0">
                <a:cs typeface="B Nazanin" panose="00000400000000000000" pitchFamily="2" charset="-78"/>
              </a:rPr>
              <a:t>هرچند فرد آن سوی خط نمی‌تواند شما را ببیند، هم‌چنان </a:t>
            </a:r>
            <a:r>
              <a:rPr lang="fa-IR" sz="3200" dirty="0">
                <a:solidFill>
                  <a:srgbClr val="00B0F0"/>
                </a:solidFill>
                <a:cs typeface="B Nazanin" panose="00000400000000000000" pitchFamily="2" charset="-78"/>
              </a:rPr>
              <a:t>لبخند زدن </a:t>
            </a:r>
            <a:r>
              <a:rPr lang="fa-IR" sz="3200" dirty="0">
                <a:cs typeface="B Nazanin" panose="00000400000000000000" pitchFamily="2" charset="-78"/>
              </a:rPr>
              <a:t>بسیار مفید است. دقیقا مثل اینکه پوشیدن لباس خوب و اتوکشیده تأثیر فوق‌العاده‌ای در مذاکره تلفنی شما خواهد داشت. این تأثیرات غیرمستقیم هستند و باعث </a:t>
            </a:r>
            <a:r>
              <a:rPr lang="fa-IR" sz="3200" dirty="0">
                <a:cs typeface="B Nazanin" panose="00000400000000000000" pitchFamily="2" charset="-78"/>
                <a:hlinkClick r:id="rId2"/>
              </a:rPr>
              <a:t>افزایش اعتماد‌ به‌ نفس </a:t>
            </a:r>
            <a:r>
              <a:rPr lang="fa-IR" sz="3200" dirty="0">
                <a:cs typeface="B Nazanin" panose="00000400000000000000" pitchFamily="2" charset="-78"/>
              </a:rPr>
              <a:t>و تقویت حالت صدای شما می‌شوند.</a:t>
            </a:r>
          </a:p>
          <a:p>
            <a:pPr algn="r" rtl="1"/>
            <a:r>
              <a:rPr lang="fa-IR" sz="3200" dirty="0">
                <a:cs typeface="B Nazanin" panose="00000400000000000000" pitchFamily="2" charset="-78"/>
              </a:rPr>
              <a:t>در مذاکره تلفنی درست بودن </a:t>
            </a:r>
            <a:r>
              <a:rPr lang="fa-IR" sz="3200" dirty="0">
                <a:solidFill>
                  <a:srgbClr val="00B0F0"/>
                </a:solidFill>
                <a:cs typeface="B Nazanin" panose="00000400000000000000" pitchFamily="2" charset="-78"/>
              </a:rPr>
              <a:t>لحن شما اهمیت زیادی دارد</a:t>
            </a:r>
            <a:r>
              <a:rPr lang="fa-IR" sz="3200" dirty="0">
                <a:cs typeface="B Nazanin" panose="00000400000000000000" pitchFamily="2" charset="-78"/>
              </a:rPr>
              <a:t>. برای بهبود این مهارت باید بلند‌بلند صحبت و تمرین کنید تا پژواک صدا و لحن خود را بررسی کنید.</a:t>
            </a:r>
            <a:endParaRPr lang="en-US" sz="3200" dirty="0">
              <a:cs typeface="B Nazanin" panose="00000400000000000000" pitchFamily="2" charset="-78"/>
            </a:endParaRPr>
          </a:p>
        </p:txBody>
      </p:sp>
    </p:spTree>
    <p:extLst>
      <p:ext uri="{BB962C8B-B14F-4D97-AF65-F5344CB8AC3E}">
        <p14:creationId xmlns:p14="http://schemas.microsoft.com/office/powerpoint/2010/main" val="8855041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54A9B2D-5F2B-42BF-8404-530AF0D8BB4E}"/>
              </a:ext>
            </a:extLst>
          </p:cNvPr>
          <p:cNvSpPr>
            <a:spLocks noGrp="1" noChangeArrowheads="1"/>
          </p:cNvSpPr>
          <p:nvPr>
            <p:ph type="title"/>
          </p:nvPr>
        </p:nvSpPr>
        <p:spPr>
          <a:xfrm>
            <a:off x="1912144" y="388547"/>
            <a:ext cx="8367712" cy="1508517"/>
          </a:xfrm>
        </p:spPr>
        <p:txBody>
          <a:bodyPr/>
          <a:lstStyle/>
          <a:p>
            <a:pPr eaLnBrk="1" hangingPunct="1">
              <a:defRPr/>
            </a:pPr>
            <a:r>
              <a:rPr lang="fa-IR" b="1" dirty="0">
                <a:solidFill>
                  <a:srgbClr val="660066"/>
                </a:solidFill>
                <a:effectLst>
                  <a:outerShdw blurRad="38100" dist="38100" dir="2700000" algn="tl">
                    <a:srgbClr val="C0C0C0"/>
                  </a:outerShdw>
                </a:effectLst>
                <a:cs typeface="B Nazanin" panose="00000400000000000000" pitchFamily="2" charset="-78"/>
              </a:rPr>
              <a:t>یکی از مهمترین موانع ارتباطی در مراکز بهداشتی صفحه مانیتور است!</a:t>
            </a:r>
            <a:endParaRPr lang="tr-TR" b="1" dirty="0">
              <a:solidFill>
                <a:srgbClr val="660066"/>
              </a:solidFill>
              <a:effectLst>
                <a:outerShdw blurRad="38100" dist="38100" dir="2700000" algn="tl">
                  <a:srgbClr val="C0C0C0"/>
                </a:outerShdw>
              </a:effectLst>
              <a:cs typeface="B Nazanin" panose="00000400000000000000" pitchFamily="2" charset="-78"/>
            </a:endParaRPr>
          </a:p>
        </p:txBody>
      </p:sp>
      <p:pic>
        <p:nvPicPr>
          <p:cNvPr id="15363" name="Picture 3" descr="barriers">
            <a:extLst>
              <a:ext uri="{FF2B5EF4-FFF2-40B4-BE49-F238E27FC236}">
                <a16:creationId xmlns:a16="http://schemas.microsoft.com/office/drawing/2014/main" id="{2F120333-F43C-032B-EA14-E858EAFA6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133600"/>
            <a:ext cx="6019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5021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B Titr" panose="00000700000000000000" pitchFamily="2" charset="-78"/>
              </a:rPr>
              <a:t>Psychological Reactance</a:t>
            </a:r>
            <a:r>
              <a:rPr lang="fa-IR" dirty="0">
                <a:solidFill>
                  <a:srgbClr val="C00000"/>
                </a:solidFill>
                <a:cs typeface="B Titr" panose="00000700000000000000" pitchFamily="2" charset="-78"/>
              </a:rPr>
              <a:t>مقاومت القایی </a:t>
            </a:r>
            <a:r>
              <a:rPr lang="fa-IR" dirty="0">
                <a:cs typeface="B Titr" panose="00000700000000000000" pitchFamily="2" charset="-78"/>
              </a:rPr>
              <a:t>روانی     </a:t>
            </a:r>
            <a:endParaRPr lang="en-US" dirty="0">
              <a:cs typeface="B Titr" panose="00000700000000000000" pitchFamily="2" charset="-78"/>
            </a:endParaRPr>
          </a:p>
        </p:txBody>
      </p:sp>
      <p:pic>
        <p:nvPicPr>
          <p:cNvPr id="1026" name="Picture 2" descr="5 Ways to Reduce Reactance — Hafs | Epstei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16573" y="1664753"/>
            <a:ext cx="5158854" cy="5193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6244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4C65A-6B95-5D9F-90D8-71D75C7A55D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4207EB1-27C8-CB7D-2270-905E6D91EE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085" y="166255"/>
            <a:ext cx="10041539" cy="6691745"/>
          </a:xfrm>
        </p:spPr>
      </p:pic>
    </p:spTree>
    <p:extLst>
      <p:ext uri="{BB962C8B-B14F-4D97-AF65-F5344CB8AC3E}">
        <p14:creationId xmlns:p14="http://schemas.microsoft.com/office/powerpoint/2010/main" val="299567486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7" descr="image001"/>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6024564" y="765175"/>
            <a:ext cx="3806825" cy="4465638"/>
          </a:xfrm>
        </p:spPr>
      </p:pic>
      <p:sp>
        <p:nvSpPr>
          <p:cNvPr id="31752" name="Rectangle 8"/>
          <p:cNvSpPr>
            <a:spLocks noChangeArrowheads="1"/>
          </p:cNvSpPr>
          <p:nvPr/>
        </p:nvSpPr>
        <p:spPr bwMode="auto">
          <a:xfrm>
            <a:off x="1371023" y="1966335"/>
            <a:ext cx="410368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a-IR" altLang="en-US" sz="8000" b="1" i="0" u="none" strike="noStrike" kern="1200" cap="none" spc="0" normalizeH="0" baseline="0" noProof="0" dirty="0">
                <a:ln>
                  <a:noFill/>
                </a:ln>
                <a:solidFill>
                  <a:srgbClr val="FF0000"/>
                </a:solidFill>
                <a:effectLst/>
                <a:uLnTx/>
                <a:uFillTx/>
                <a:latin typeface="IranNastaliq" panose="02020505000000020003" pitchFamily="18" charset="0"/>
                <a:ea typeface="+mn-ea"/>
                <a:cs typeface="IranNastaliq" panose="02020505000000020003" pitchFamily="18" charset="0"/>
              </a:rPr>
              <a:t>تقدیم به شما مهربانان</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0" b="1" i="0" u="none" strike="noStrike" kern="1200" cap="none" spc="0" normalizeH="0" baseline="0" noProof="0" dirty="0">
              <a:ln>
                <a:noFill/>
              </a:ln>
              <a:solidFill>
                <a:srgbClr val="FF3300"/>
              </a:solidFill>
              <a:effectLst/>
              <a:uLnTx/>
              <a:uFillTx/>
              <a:latin typeface="IranNastaliq" panose="02020505000000020003" pitchFamily="18" charset="0"/>
              <a:ea typeface="+mn-ea"/>
              <a:cs typeface="IranNastaliq" panose="02020505000000020003"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0" b="1" i="0" u="none" strike="noStrike" kern="1200" cap="none" spc="0" normalizeH="0" baseline="0" noProof="0" dirty="0">
              <a:ln>
                <a:noFill/>
              </a:ln>
              <a:solidFill>
                <a:srgbClr val="FF3300"/>
              </a:solidFill>
              <a:effectLst/>
              <a:uLnTx/>
              <a:uFillTx/>
              <a:latin typeface="IranNastaliq" panose="02020505000000020003" pitchFamily="18" charset="0"/>
              <a:ea typeface="+mn-ea"/>
              <a:cs typeface="IranNastaliq" panose="02020505000000020003" pitchFamily="18" charset="0"/>
            </a:endParaRPr>
          </a:p>
        </p:txBody>
      </p:sp>
    </p:spTree>
    <p:extLst>
      <p:ext uri="{BB962C8B-B14F-4D97-AF65-F5344CB8AC3E}">
        <p14:creationId xmlns:p14="http://schemas.microsoft.com/office/powerpoint/2010/main" val="1198652017"/>
      </p:ext>
    </p:extLst>
  </p:cSld>
  <p:clrMapOvr>
    <a:masterClrMapping/>
  </p:clrMapOvr>
  <p:transition spd="slow" advTm="1000">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p:cTn id="7" dur="2000" fill="hold"/>
                                        <p:tgtEl>
                                          <p:spTgt spid="31752"/>
                                        </p:tgtEl>
                                        <p:attrNameLst>
                                          <p:attrName>ppt_w</p:attrName>
                                        </p:attrNameLst>
                                      </p:cBhvr>
                                      <p:tavLst>
                                        <p:tav tm="0">
                                          <p:val>
                                            <p:fltVal val="0"/>
                                          </p:val>
                                        </p:tav>
                                        <p:tav tm="100000">
                                          <p:val>
                                            <p:strVal val="#ppt_w"/>
                                          </p:val>
                                        </p:tav>
                                      </p:tavLst>
                                    </p:anim>
                                    <p:anim calcmode="lin" valueType="num">
                                      <p:cBhvr>
                                        <p:cTn id="8" dur="2000" fill="hold"/>
                                        <p:tgtEl>
                                          <p:spTgt spid="3175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6" presetClass="emph" presetSubtype="0" fill="hold" grpId="1" nodeType="clickEffect">
                                  <p:stCondLst>
                                    <p:cond delay="0"/>
                                  </p:stCondLst>
                                  <p:childTnLst>
                                    <p:animEffect transition="out" filter="fade">
                                      <p:cBhvr>
                                        <p:cTn id="12" dur="3000" tmFilter="0, 0; .2, .5; .8, .5; 1, 0"/>
                                        <p:tgtEl>
                                          <p:spTgt spid="31752"/>
                                        </p:tgtEl>
                                      </p:cBhvr>
                                    </p:animEffect>
                                    <p:animScale>
                                      <p:cBhvr>
                                        <p:cTn id="13" dur="1500" autoRev="1" fill="hold"/>
                                        <p:tgtEl>
                                          <p:spTgt spid="31752"/>
                                        </p:tgtEl>
                                      </p:cBhvr>
                                      <p:by x="105000" y="105000"/>
                                    </p:animScale>
                                  </p:childTnLst>
                                </p:cTn>
                              </p:par>
                              <p:par>
                                <p:cTn id="14" presetID="26" presetClass="emph" presetSubtype="0" fill="hold" nodeType="withEffect">
                                  <p:stCondLst>
                                    <p:cond delay="0"/>
                                  </p:stCondLst>
                                  <p:childTnLst>
                                    <p:animEffect transition="out" filter="fade">
                                      <p:cBhvr>
                                        <p:cTn id="15" dur="5000" tmFilter="0, 0; .2, .5; .8, .5; 1, 0"/>
                                        <p:tgtEl>
                                          <p:spTgt spid="31751"/>
                                        </p:tgtEl>
                                      </p:cBhvr>
                                    </p:animEffect>
                                    <p:animScale>
                                      <p:cBhvr>
                                        <p:cTn id="16" dur="2500" autoRev="1" fill="hold"/>
                                        <p:tgtEl>
                                          <p:spTgt spid="317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P spid="3175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1A0D7-94C2-A68D-B682-48B7F48CCB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4E4CD4-FF5A-5731-F672-4001C6CEF8A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2E23E44-62B5-853A-771E-28D692E7367C}"/>
              </a:ext>
            </a:extLst>
          </p:cNvPr>
          <p:cNvPicPr>
            <a:picLocks noChangeAspect="1"/>
          </p:cNvPicPr>
          <p:nvPr/>
        </p:nvPicPr>
        <p:blipFill>
          <a:blip r:embed="rId2"/>
          <a:stretch>
            <a:fillRect/>
          </a:stretch>
        </p:blipFill>
        <p:spPr>
          <a:xfrm>
            <a:off x="46493" y="1138989"/>
            <a:ext cx="12035443" cy="4555957"/>
          </a:xfrm>
          <a:prstGeom prst="rect">
            <a:avLst/>
          </a:prstGeom>
        </p:spPr>
      </p:pic>
    </p:spTree>
    <p:extLst>
      <p:ext uri="{BB962C8B-B14F-4D97-AF65-F5344CB8AC3E}">
        <p14:creationId xmlns:p14="http://schemas.microsoft.com/office/powerpoint/2010/main" val="697389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C5E6-DFE5-2683-6A7F-D7B7977F931F}"/>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0B86F5AC-C419-7253-6410-FC58351AF8AA}"/>
              </a:ext>
            </a:extLst>
          </p:cNvPr>
          <p:cNvPicPr>
            <a:picLocks noGrp="1" noChangeAspect="1"/>
          </p:cNvPicPr>
          <p:nvPr>
            <p:ph idx="1"/>
          </p:nvPr>
        </p:nvPicPr>
        <p:blipFill>
          <a:blip r:embed="rId2"/>
          <a:stretch>
            <a:fillRect/>
          </a:stretch>
        </p:blipFill>
        <p:spPr>
          <a:xfrm>
            <a:off x="114776" y="123796"/>
            <a:ext cx="11962448" cy="6610407"/>
          </a:xfrm>
        </p:spPr>
      </p:pic>
    </p:spTree>
    <p:extLst>
      <p:ext uri="{BB962C8B-B14F-4D97-AF65-F5344CB8AC3E}">
        <p14:creationId xmlns:p14="http://schemas.microsoft.com/office/powerpoint/2010/main" val="2443424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04F98-269B-78A1-1557-7B921D72ED3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2022F537-B4B7-3760-C917-27AF63F71C82}"/>
              </a:ext>
            </a:extLst>
          </p:cNvPr>
          <p:cNvPicPr>
            <a:picLocks noGrp="1" noChangeAspect="1"/>
          </p:cNvPicPr>
          <p:nvPr>
            <p:ph idx="1"/>
          </p:nvPr>
        </p:nvPicPr>
        <p:blipFill>
          <a:blip r:embed="rId2"/>
          <a:stretch>
            <a:fillRect/>
          </a:stretch>
        </p:blipFill>
        <p:spPr>
          <a:xfrm>
            <a:off x="-57086" y="1616239"/>
            <a:ext cx="12249085" cy="4477327"/>
          </a:xfrm>
        </p:spPr>
      </p:pic>
    </p:spTree>
    <p:extLst>
      <p:ext uri="{BB962C8B-B14F-4D97-AF65-F5344CB8AC3E}">
        <p14:creationId xmlns:p14="http://schemas.microsoft.com/office/powerpoint/2010/main" val="3295200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666C-2170-E6D4-62BD-6C53AF46D3D9}"/>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527BD51B-78D3-C96D-43DD-198F1695C2B4}"/>
              </a:ext>
            </a:extLst>
          </p:cNvPr>
          <p:cNvPicPr>
            <a:picLocks noChangeAspect="1"/>
          </p:cNvPicPr>
          <p:nvPr/>
        </p:nvPicPr>
        <p:blipFill>
          <a:blip r:embed="rId2"/>
          <a:stretch>
            <a:fillRect/>
          </a:stretch>
        </p:blipFill>
        <p:spPr>
          <a:xfrm>
            <a:off x="1288572" y="0"/>
            <a:ext cx="9263039" cy="2207771"/>
          </a:xfrm>
          <a:prstGeom prst="rect">
            <a:avLst/>
          </a:prstGeom>
        </p:spPr>
      </p:pic>
      <p:pic>
        <p:nvPicPr>
          <p:cNvPr id="10" name="Picture 9">
            <a:extLst>
              <a:ext uri="{FF2B5EF4-FFF2-40B4-BE49-F238E27FC236}">
                <a16:creationId xmlns:a16="http://schemas.microsoft.com/office/drawing/2014/main" id="{F2D7A936-7F34-E4AE-4828-C5BA522BD77A}"/>
              </a:ext>
            </a:extLst>
          </p:cNvPr>
          <p:cNvPicPr>
            <a:picLocks noChangeAspect="1"/>
          </p:cNvPicPr>
          <p:nvPr/>
        </p:nvPicPr>
        <p:blipFill>
          <a:blip r:embed="rId3"/>
          <a:stretch>
            <a:fillRect/>
          </a:stretch>
        </p:blipFill>
        <p:spPr>
          <a:xfrm>
            <a:off x="1640389" y="2019785"/>
            <a:ext cx="8382000" cy="3743325"/>
          </a:xfrm>
          <a:prstGeom prst="rect">
            <a:avLst/>
          </a:prstGeom>
        </p:spPr>
      </p:pic>
      <p:sp>
        <p:nvSpPr>
          <p:cNvPr id="12" name="Content Placeholder 11">
            <a:extLst>
              <a:ext uri="{FF2B5EF4-FFF2-40B4-BE49-F238E27FC236}">
                <a16:creationId xmlns:a16="http://schemas.microsoft.com/office/drawing/2014/main" id="{F32F42C2-AF8B-1766-A503-4425EC237D27}"/>
              </a:ext>
            </a:extLst>
          </p:cNvPr>
          <p:cNvSpPr>
            <a:spLocks noGrp="1"/>
          </p:cNvSpPr>
          <p:nvPr>
            <p:ph idx="1"/>
          </p:nvPr>
        </p:nvSpPr>
        <p:spPr/>
        <p:txBody>
          <a:bodyPr/>
          <a:lstStyle/>
          <a:p>
            <a:endParaRPr lang="en-US" dirty="0"/>
          </a:p>
        </p:txBody>
      </p:sp>
      <p:pic>
        <p:nvPicPr>
          <p:cNvPr id="16" name="Picture 15">
            <a:extLst>
              <a:ext uri="{FF2B5EF4-FFF2-40B4-BE49-F238E27FC236}">
                <a16:creationId xmlns:a16="http://schemas.microsoft.com/office/drawing/2014/main" id="{4FD4CE99-7453-48B0-9697-91847386B8CF}"/>
              </a:ext>
            </a:extLst>
          </p:cNvPr>
          <p:cNvPicPr>
            <a:picLocks noChangeAspect="1"/>
          </p:cNvPicPr>
          <p:nvPr/>
        </p:nvPicPr>
        <p:blipFill>
          <a:blip r:embed="rId4"/>
          <a:stretch>
            <a:fillRect/>
          </a:stretch>
        </p:blipFill>
        <p:spPr>
          <a:xfrm>
            <a:off x="3941260" y="5358064"/>
            <a:ext cx="8379343" cy="1497174"/>
          </a:xfrm>
          <a:prstGeom prst="rect">
            <a:avLst/>
          </a:prstGeom>
        </p:spPr>
      </p:pic>
    </p:spTree>
    <p:extLst>
      <p:ext uri="{BB962C8B-B14F-4D97-AF65-F5344CB8AC3E}">
        <p14:creationId xmlns:p14="http://schemas.microsoft.com/office/powerpoint/2010/main" val="181061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5CE97-5D2A-69AA-DC45-781CE83D02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FDFD0-43C0-B5DD-4D3A-82EC17BB1D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A0A6EBC-0BAC-E9B9-05BA-E2904E9ACBC2}"/>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4AAB6B0E-8C51-BAC2-C17C-870637790569}"/>
              </a:ext>
            </a:extLst>
          </p:cNvPr>
          <p:cNvPicPr>
            <a:picLocks noChangeAspect="1"/>
          </p:cNvPicPr>
          <p:nvPr/>
        </p:nvPicPr>
        <p:blipFill>
          <a:blip r:embed="rId2"/>
          <a:stretch>
            <a:fillRect/>
          </a:stretch>
        </p:blipFill>
        <p:spPr>
          <a:xfrm>
            <a:off x="247703" y="0"/>
            <a:ext cx="12145773" cy="6858000"/>
          </a:xfrm>
          <a:prstGeom prst="rect">
            <a:avLst/>
          </a:prstGeom>
        </p:spPr>
      </p:pic>
    </p:spTree>
    <p:extLst>
      <p:ext uri="{BB962C8B-B14F-4D97-AF65-F5344CB8AC3E}">
        <p14:creationId xmlns:p14="http://schemas.microsoft.com/office/powerpoint/2010/main" val="599575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4D83B3F-A398-90C0-324C-0D6B48DB3656}"/>
              </a:ext>
            </a:extLst>
          </p:cNvPr>
          <p:cNvPicPr>
            <a:picLocks noGrp="1" noChangeAspect="1"/>
          </p:cNvPicPr>
          <p:nvPr>
            <p:ph sz="half" idx="1"/>
          </p:nvPr>
        </p:nvPicPr>
        <p:blipFill>
          <a:blip r:embed="rId2"/>
          <a:stretch>
            <a:fillRect/>
          </a:stretch>
        </p:blipFill>
        <p:spPr>
          <a:xfrm>
            <a:off x="6844078" y="-26952"/>
            <a:ext cx="4389979" cy="6884951"/>
          </a:xfrm>
          <a:prstGeom prst="rect">
            <a:avLst/>
          </a:prstGeom>
        </p:spPr>
      </p:pic>
      <p:pic>
        <p:nvPicPr>
          <p:cNvPr id="15" name="Content Placeholder 14">
            <a:extLst>
              <a:ext uri="{FF2B5EF4-FFF2-40B4-BE49-F238E27FC236}">
                <a16:creationId xmlns:a16="http://schemas.microsoft.com/office/drawing/2014/main" id="{F0429196-FF6B-F4B7-66EA-08537C9B2F72}"/>
              </a:ext>
            </a:extLst>
          </p:cNvPr>
          <p:cNvPicPr>
            <a:picLocks noGrp="1" noChangeAspect="1"/>
          </p:cNvPicPr>
          <p:nvPr>
            <p:ph sz="half" idx="2"/>
          </p:nvPr>
        </p:nvPicPr>
        <p:blipFill>
          <a:blip r:embed="rId3"/>
          <a:stretch>
            <a:fillRect/>
          </a:stretch>
        </p:blipFill>
        <p:spPr>
          <a:xfrm>
            <a:off x="6844078" y="149885"/>
            <a:ext cx="4029075" cy="866775"/>
          </a:xfrm>
        </p:spPr>
      </p:pic>
      <p:pic>
        <p:nvPicPr>
          <p:cNvPr id="13" name="Picture 12">
            <a:extLst>
              <a:ext uri="{FF2B5EF4-FFF2-40B4-BE49-F238E27FC236}">
                <a16:creationId xmlns:a16="http://schemas.microsoft.com/office/drawing/2014/main" id="{51B74212-42FD-E203-1822-DA198535BD63}"/>
              </a:ext>
            </a:extLst>
          </p:cNvPr>
          <p:cNvPicPr>
            <a:picLocks noChangeAspect="1"/>
          </p:cNvPicPr>
          <p:nvPr/>
        </p:nvPicPr>
        <p:blipFill>
          <a:blip r:embed="rId4"/>
          <a:stretch>
            <a:fillRect/>
          </a:stretch>
        </p:blipFill>
        <p:spPr>
          <a:xfrm>
            <a:off x="408896" y="1775484"/>
            <a:ext cx="6257925" cy="2695575"/>
          </a:xfrm>
          <a:prstGeom prst="rect">
            <a:avLst/>
          </a:prstGeom>
        </p:spPr>
      </p:pic>
    </p:spTree>
    <p:extLst>
      <p:ext uri="{BB962C8B-B14F-4D97-AF65-F5344CB8AC3E}">
        <p14:creationId xmlns:p14="http://schemas.microsoft.com/office/powerpoint/2010/main" val="1123526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D1A2-710F-923F-D095-8ED02615A372}"/>
              </a:ext>
            </a:extLst>
          </p:cNvPr>
          <p:cNvSpPr>
            <a:spLocks noGrp="1"/>
          </p:cNvSpPr>
          <p:nvPr>
            <p:ph type="title"/>
          </p:nvPr>
        </p:nvSpPr>
        <p:spPr/>
        <p:txBody>
          <a:bodyPr/>
          <a:lstStyle/>
          <a:p>
            <a:pPr algn="r" rtl="1"/>
            <a:r>
              <a:rPr lang="fa-IR" dirty="0">
                <a:cs typeface="B Titr" panose="00000700000000000000" pitchFamily="2" charset="-78"/>
              </a:rPr>
              <a:t>از تجارب کشورهای غربی درس بگیریم</a:t>
            </a:r>
            <a:endParaRPr lang="en-US" dirty="0">
              <a:cs typeface="B Titr" panose="00000700000000000000" pitchFamily="2" charset="-78"/>
            </a:endParaRPr>
          </a:p>
        </p:txBody>
      </p:sp>
      <p:sp>
        <p:nvSpPr>
          <p:cNvPr id="3" name="Content Placeholder 2">
            <a:extLst>
              <a:ext uri="{FF2B5EF4-FFF2-40B4-BE49-F238E27FC236}">
                <a16:creationId xmlns:a16="http://schemas.microsoft.com/office/drawing/2014/main" id="{7A7279E0-27B2-DB0C-57F9-B38B769F8728}"/>
              </a:ext>
            </a:extLst>
          </p:cNvPr>
          <p:cNvSpPr>
            <a:spLocks noGrp="1"/>
          </p:cNvSpPr>
          <p:nvPr>
            <p:ph sz="half" idx="1"/>
          </p:nvPr>
        </p:nvSpPr>
        <p:spPr/>
        <p:txBody>
          <a:bodyPr>
            <a:normAutofit fontScale="92500" lnSpcReduction="10000"/>
          </a:bodyPr>
          <a:lstStyle/>
          <a:p>
            <a:r>
              <a:rPr lang="en-US" b="0" i="0" dirty="0">
                <a:solidFill>
                  <a:srgbClr val="333333"/>
                </a:solidFill>
                <a:effectLst/>
                <a:latin typeface="nyt-imperial"/>
              </a:rPr>
              <a:t>If any country should be stocked with babies, it is Denmark. The country is one of the wealthiest in Europe. New parents enjoy 12 months’ paid family leave and highly subsidized day care. Women under 40 can get state-funded in vitro fertilization. But Denmark’s fertility rate, at 1.7 births per woman, is roughly on par with that of the United States</a:t>
            </a:r>
            <a:r>
              <a:rPr lang="en-US" b="0" i="0" dirty="0">
                <a:solidFill>
                  <a:srgbClr val="FF0000"/>
                </a:solidFill>
                <a:effectLst/>
                <a:latin typeface="nyt-imperial"/>
              </a:rPr>
              <a:t>. A reproductive malaise has settled over this otherwise happy land</a:t>
            </a:r>
            <a:r>
              <a:rPr lang="en-US" b="0" i="0" dirty="0">
                <a:solidFill>
                  <a:srgbClr val="333333"/>
                </a:solidFill>
                <a:effectLst/>
                <a:latin typeface="nyt-imperial"/>
              </a:rPr>
              <a:t>.</a:t>
            </a:r>
            <a:endParaRPr lang="en-US" dirty="0"/>
          </a:p>
        </p:txBody>
      </p:sp>
      <p:sp>
        <p:nvSpPr>
          <p:cNvPr id="4" name="Content Placeholder 3">
            <a:extLst>
              <a:ext uri="{FF2B5EF4-FFF2-40B4-BE49-F238E27FC236}">
                <a16:creationId xmlns:a16="http://schemas.microsoft.com/office/drawing/2014/main" id="{3E12B6B0-3E01-5A93-2A97-30747FEE0226}"/>
              </a:ext>
            </a:extLst>
          </p:cNvPr>
          <p:cNvSpPr>
            <a:spLocks noGrp="1"/>
          </p:cNvSpPr>
          <p:nvPr>
            <p:ph sz="half" idx="2"/>
          </p:nvPr>
        </p:nvSpPr>
        <p:spPr/>
        <p:txBody>
          <a:bodyPr>
            <a:normAutofit fontScale="92500" lnSpcReduction="10000"/>
          </a:bodyPr>
          <a:lstStyle/>
          <a:p>
            <a:pPr algn="r" rtl="1"/>
            <a:r>
              <a:rPr lang="fa-IR" sz="3600" b="1" dirty="0">
                <a:cs typeface="B Nazanin" panose="00000400000000000000" pitchFamily="2" charset="-78"/>
              </a:rPr>
              <a:t>اگر یک کشور هم قرار باشد پر از بچه باشد، اون دانمارکه!</a:t>
            </a:r>
          </a:p>
          <a:p>
            <a:pPr algn="r" rtl="1"/>
            <a:r>
              <a:rPr lang="fa-IR" sz="3600" b="1" dirty="0">
                <a:cs typeface="B Nazanin" panose="00000400000000000000" pitchFamily="2" charset="-78"/>
              </a:rPr>
              <a:t>12 ماه مرخصی زایمان</a:t>
            </a:r>
          </a:p>
          <a:p>
            <a:pPr algn="r" rtl="1"/>
            <a:r>
              <a:rPr lang="fa-IR" sz="3600" b="1" dirty="0">
                <a:cs typeface="B Nazanin" panose="00000400000000000000" pitchFamily="2" charset="-78"/>
              </a:rPr>
              <a:t>مهد کودک تقریبا رایگان</a:t>
            </a:r>
          </a:p>
          <a:p>
            <a:pPr algn="r" rtl="1"/>
            <a:r>
              <a:rPr lang="en-US" sz="3600" b="1" dirty="0">
                <a:cs typeface="B Nazanin" panose="00000400000000000000" pitchFamily="2" charset="-78"/>
              </a:rPr>
              <a:t>IVF</a:t>
            </a:r>
            <a:r>
              <a:rPr lang="fa-IR" sz="3600" b="1" dirty="0">
                <a:cs typeface="B Nazanin" panose="00000400000000000000" pitchFamily="2" charset="-78"/>
              </a:rPr>
              <a:t> ارزان</a:t>
            </a:r>
          </a:p>
          <a:p>
            <a:pPr algn="r" rtl="1"/>
            <a:r>
              <a:rPr lang="fa-IR" sz="3600" b="1" dirty="0">
                <a:solidFill>
                  <a:srgbClr val="FF0000"/>
                </a:solidFill>
                <a:cs typeface="B Nazanin" panose="00000400000000000000" pitchFamily="2" charset="-78"/>
              </a:rPr>
              <a:t>ناخوشی باروری جامعه</a:t>
            </a:r>
          </a:p>
          <a:p>
            <a:pPr algn="r" rtl="1"/>
            <a:endParaRPr lang="en-US" sz="3600" b="1" dirty="0">
              <a:cs typeface="B Nazanin" panose="00000400000000000000" pitchFamily="2" charset="-78"/>
            </a:endParaRPr>
          </a:p>
        </p:txBody>
      </p:sp>
    </p:spTree>
    <p:extLst>
      <p:ext uri="{BB962C8B-B14F-4D97-AF65-F5344CB8AC3E}">
        <p14:creationId xmlns:p14="http://schemas.microsoft.com/office/powerpoint/2010/main" val="931350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24B-F8CF-10C7-1739-6DFA35CD2D3B}"/>
              </a:ext>
            </a:extLst>
          </p:cNvPr>
          <p:cNvSpPr>
            <a:spLocks noGrp="1"/>
          </p:cNvSpPr>
          <p:nvPr>
            <p:ph type="title"/>
          </p:nvPr>
        </p:nvSpPr>
        <p:spPr/>
        <p:txBody>
          <a:bodyPr/>
          <a:lstStyle/>
          <a:p>
            <a:pPr algn="r" rtl="1"/>
            <a:r>
              <a:rPr lang="fa-IR" dirty="0">
                <a:solidFill>
                  <a:srgbClr val="00B0F0"/>
                </a:solidFill>
                <a:cs typeface="B Titr" panose="00000700000000000000" pitchFamily="2" charset="-78"/>
              </a:rPr>
              <a:t>اهداف آموزشی</a:t>
            </a:r>
            <a:endParaRPr lang="en-US" dirty="0">
              <a:solidFill>
                <a:srgbClr val="00B0F0"/>
              </a:solidFill>
              <a:cs typeface="B Titr" panose="00000700000000000000" pitchFamily="2" charset="-78"/>
            </a:endParaRPr>
          </a:p>
        </p:txBody>
      </p:sp>
      <p:sp>
        <p:nvSpPr>
          <p:cNvPr id="3" name="Content Placeholder 2">
            <a:extLst>
              <a:ext uri="{FF2B5EF4-FFF2-40B4-BE49-F238E27FC236}">
                <a16:creationId xmlns:a16="http://schemas.microsoft.com/office/drawing/2014/main" id="{56B018DE-E7BE-2B01-9DAD-6A09E29D1227}"/>
              </a:ext>
            </a:extLst>
          </p:cNvPr>
          <p:cNvSpPr>
            <a:spLocks noGrp="1"/>
          </p:cNvSpPr>
          <p:nvPr>
            <p:ph idx="1"/>
          </p:nvPr>
        </p:nvSpPr>
        <p:spPr/>
        <p:txBody>
          <a:bodyPr>
            <a:normAutofit/>
          </a:bodyPr>
          <a:lstStyle/>
          <a:p>
            <a:pPr marL="742950" indent="-742950" algn="r" rtl="1">
              <a:buFont typeface="+mj-lt"/>
              <a:buAutoNum type="arabicPeriod"/>
            </a:pPr>
            <a:r>
              <a:rPr lang="fa-IR" sz="4000" b="1" dirty="0">
                <a:cs typeface="B Nazanin" panose="00000400000000000000" pitchFamily="2" charset="-78"/>
              </a:rPr>
              <a:t>پرداختن به موضوع تک فرزندی چه اهمیتی دارد؟</a:t>
            </a:r>
          </a:p>
          <a:p>
            <a:pPr marL="742950" indent="-742950" algn="r" rtl="1">
              <a:buFont typeface="+mj-lt"/>
              <a:buAutoNum type="arabicPeriod"/>
            </a:pPr>
            <a:r>
              <a:rPr lang="fa-IR" sz="4000" b="1" dirty="0">
                <a:cs typeface="B Nazanin" panose="00000400000000000000" pitchFamily="2" charset="-78"/>
              </a:rPr>
              <a:t>اولویت دادن به مدیریت نگرش‌ها و گفتمان سازی</a:t>
            </a:r>
          </a:p>
          <a:p>
            <a:pPr marL="742950" indent="-742950" algn="r" rtl="1">
              <a:buFont typeface="+mj-lt"/>
              <a:buAutoNum type="arabicPeriod"/>
            </a:pPr>
            <a:r>
              <a:rPr lang="fa-IR" sz="4000" b="1" dirty="0">
                <a:cs typeface="B Nazanin" panose="00000400000000000000" pitchFamily="2" charset="-78"/>
              </a:rPr>
              <a:t>آسیب های تک فرزندی به فرد، والدین و جامعه</a:t>
            </a:r>
          </a:p>
          <a:p>
            <a:pPr marL="742950" indent="-742950" algn="r" rtl="1">
              <a:buFont typeface="+mj-lt"/>
              <a:buAutoNum type="arabicPeriod"/>
            </a:pPr>
            <a:r>
              <a:rPr lang="fa-IR" sz="4000" b="1" dirty="0">
                <a:cs typeface="B Nazanin" panose="00000400000000000000" pitchFamily="2" charset="-78"/>
              </a:rPr>
              <a:t>نکاتی پیرامون مشاوره فرزندآوری در تک فرزندها</a:t>
            </a:r>
          </a:p>
          <a:p>
            <a:pPr algn="r" rtl="1"/>
            <a:endParaRPr lang="en-US" sz="4000" b="1" dirty="0">
              <a:cs typeface="B Nazanin" panose="00000400000000000000" pitchFamily="2" charset="-78"/>
            </a:endParaRPr>
          </a:p>
        </p:txBody>
      </p:sp>
    </p:spTree>
    <p:extLst>
      <p:ext uri="{BB962C8B-B14F-4D97-AF65-F5344CB8AC3E}">
        <p14:creationId xmlns:p14="http://schemas.microsoft.com/office/powerpoint/2010/main" val="2987813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01C1-E5B6-A3D2-FFDD-7DBEB5FA39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BA78D7-E895-26CC-2080-5A3F16322EEF}"/>
              </a:ext>
            </a:extLst>
          </p:cNvPr>
          <p:cNvSpPr>
            <a:spLocks noGrp="1"/>
          </p:cNvSpPr>
          <p:nvPr>
            <p:ph sz="half" idx="1"/>
          </p:nvPr>
        </p:nvSpPr>
        <p:spPr/>
        <p:txBody>
          <a:bodyPr/>
          <a:lstStyle/>
          <a:p>
            <a:r>
              <a:rPr lang="en-US" dirty="0">
                <a:solidFill>
                  <a:srgbClr val="333333"/>
                </a:solidFill>
                <a:latin typeface="nyt-imperial"/>
              </a:rPr>
              <a:t>E</a:t>
            </a:r>
            <a:r>
              <a:rPr lang="en-US" b="0" i="0" dirty="0">
                <a:solidFill>
                  <a:srgbClr val="333333"/>
                </a:solidFill>
                <a:effectLst/>
                <a:latin typeface="nyt-imperial"/>
              </a:rPr>
              <a:t>xplanations ranging from the glaring absence of family-friendly policies in the United States to high youth unemployment across Southern Europe.</a:t>
            </a:r>
          </a:p>
          <a:p>
            <a:r>
              <a:rPr lang="en-US" b="0" i="0" dirty="0">
                <a:solidFill>
                  <a:srgbClr val="333333"/>
                </a:solidFill>
                <a:effectLst/>
                <a:latin typeface="nyt-imperial"/>
              </a:rPr>
              <a:t>But these all miss the </a:t>
            </a:r>
            <a:r>
              <a:rPr lang="en-US" b="0" i="0" dirty="0">
                <a:solidFill>
                  <a:srgbClr val="FF0000"/>
                </a:solidFill>
                <a:effectLst/>
                <a:latin typeface="nyt-imperial"/>
              </a:rPr>
              <a:t>bigger picture.</a:t>
            </a:r>
            <a:endParaRPr lang="en-US" dirty="0">
              <a:solidFill>
                <a:srgbClr val="FF0000"/>
              </a:solidFill>
            </a:endParaRPr>
          </a:p>
        </p:txBody>
      </p:sp>
      <p:sp>
        <p:nvSpPr>
          <p:cNvPr id="4" name="Content Placeholder 3">
            <a:extLst>
              <a:ext uri="{FF2B5EF4-FFF2-40B4-BE49-F238E27FC236}">
                <a16:creationId xmlns:a16="http://schemas.microsoft.com/office/drawing/2014/main" id="{21662FA0-494C-0C11-D1D4-7117B5B289F4}"/>
              </a:ext>
            </a:extLst>
          </p:cNvPr>
          <p:cNvSpPr>
            <a:spLocks noGrp="1"/>
          </p:cNvSpPr>
          <p:nvPr>
            <p:ph sz="half" idx="2"/>
          </p:nvPr>
        </p:nvSpPr>
        <p:spPr/>
        <p:txBody>
          <a:bodyPr>
            <a:normAutofit/>
          </a:bodyPr>
          <a:lstStyle/>
          <a:p>
            <a:pPr algn="r" rtl="1"/>
            <a:r>
              <a:rPr lang="fa-IR" sz="3600" dirty="0">
                <a:cs typeface="B Nazanin" panose="00000400000000000000" pitchFamily="2" charset="-78"/>
              </a:rPr>
              <a:t>معمولاً در ارائه دلایل این عوامل مطرح می‌شود (</a:t>
            </a:r>
            <a:r>
              <a:rPr lang="fa-IR" sz="3600" dirty="0">
                <a:solidFill>
                  <a:srgbClr val="FF0000"/>
                </a:solidFill>
                <a:cs typeface="B Nazanin" panose="00000400000000000000" pitchFamily="2" charset="-78"/>
              </a:rPr>
              <a:t>عوامل سطحی یا بهانه ها</a:t>
            </a:r>
            <a:r>
              <a:rPr lang="fa-IR" sz="3600" dirty="0">
                <a:cs typeface="B Nazanin" panose="00000400000000000000" pitchFamily="2" charset="-78"/>
              </a:rPr>
              <a:t>):</a:t>
            </a:r>
          </a:p>
          <a:p>
            <a:pPr algn="r" rtl="1"/>
            <a:r>
              <a:rPr lang="fa-IR" sz="3600" dirty="0">
                <a:cs typeface="B Nazanin" panose="00000400000000000000" pitchFamily="2" charset="-78"/>
              </a:rPr>
              <a:t>نبودن مرخصی زایمان در آمریکا</a:t>
            </a:r>
          </a:p>
          <a:p>
            <a:pPr algn="r" rtl="1"/>
            <a:r>
              <a:rPr lang="fa-IR" sz="3600" dirty="0">
                <a:cs typeface="B Nazanin" panose="00000400000000000000" pitchFamily="2" charset="-78"/>
              </a:rPr>
              <a:t>بیکاری جوانان در اروپای جنوبی</a:t>
            </a:r>
          </a:p>
          <a:p>
            <a:pPr algn="r" rtl="1"/>
            <a:r>
              <a:rPr lang="fa-IR" sz="3600" dirty="0">
                <a:cs typeface="B Nazanin" panose="00000400000000000000" pitchFamily="2" charset="-78"/>
              </a:rPr>
              <a:t>ولی موضوع فراتر از اینهاست</a:t>
            </a:r>
            <a:endParaRPr lang="en-US" sz="3600" dirty="0">
              <a:cs typeface="B Nazanin" panose="00000400000000000000" pitchFamily="2" charset="-78"/>
            </a:endParaRPr>
          </a:p>
        </p:txBody>
      </p:sp>
    </p:spTree>
    <p:extLst>
      <p:ext uri="{BB962C8B-B14F-4D97-AF65-F5344CB8AC3E}">
        <p14:creationId xmlns:p14="http://schemas.microsoft.com/office/powerpoint/2010/main" val="854957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FE016-17AB-B6C2-F710-2A9AFFCB64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48CE8E-D95F-E001-FEBC-321CFAFF3356}"/>
              </a:ext>
            </a:extLst>
          </p:cNvPr>
          <p:cNvSpPr>
            <a:spLocks noGrp="1"/>
          </p:cNvSpPr>
          <p:nvPr>
            <p:ph sz="half" idx="1"/>
          </p:nvPr>
        </p:nvSpPr>
        <p:spPr/>
        <p:txBody>
          <a:bodyPr/>
          <a:lstStyle/>
          <a:p>
            <a:r>
              <a:rPr lang="en-US" b="0" i="0" dirty="0">
                <a:solidFill>
                  <a:srgbClr val="333333"/>
                </a:solidFill>
                <a:effectLst/>
                <a:latin typeface="nyt-imperial"/>
              </a:rPr>
              <a:t>A lifetime of messaging directs us toward other pursuits instead: education, work, travel.</a:t>
            </a:r>
          </a:p>
          <a:p>
            <a:r>
              <a:rPr lang="en-US" b="0" i="0" dirty="0">
                <a:solidFill>
                  <a:srgbClr val="333333"/>
                </a:solidFill>
                <a:effectLst/>
                <a:latin typeface="nyt-imperial"/>
              </a:rPr>
              <a:t>Around the world, economic, social and environmental conditions function as a </a:t>
            </a:r>
            <a:r>
              <a:rPr lang="en-US" b="0" i="0" dirty="0">
                <a:solidFill>
                  <a:srgbClr val="FF0000"/>
                </a:solidFill>
                <a:effectLst/>
                <a:latin typeface="nyt-imperial"/>
              </a:rPr>
              <a:t>diffuse, barely perceptible contraceptive</a:t>
            </a:r>
            <a:r>
              <a:rPr lang="en-US" b="0" i="0" dirty="0">
                <a:solidFill>
                  <a:srgbClr val="333333"/>
                </a:solidFill>
                <a:effectLst/>
                <a:latin typeface="nyt-imperial"/>
              </a:rPr>
              <a:t>.</a:t>
            </a:r>
            <a:endParaRPr lang="en-US" dirty="0"/>
          </a:p>
        </p:txBody>
      </p:sp>
      <p:sp>
        <p:nvSpPr>
          <p:cNvPr id="4" name="Content Placeholder 3">
            <a:extLst>
              <a:ext uri="{FF2B5EF4-FFF2-40B4-BE49-F238E27FC236}">
                <a16:creationId xmlns:a16="http://schemas.microsoft.com/office/drawing/2014/main" id="{F691C85A-862B-D33B-6774-4CB684A11C3E}"/>
              </a:ext>
            </a:extLst>
          </p:cNvPr>
          <p:cNvSpPr>
            <a:spLocks noGrp="1"/>
          </p:cNvSpPr>
          <p:nvPr>
            <p:ph sz="half" idx="2"/>
          </p:nvPr>
        </p:nvSpPr>
        <p:spPr/>
        <p:txBody>
          <a:bodyPr>
            <a:normAutofit/>
          </a:bodyPr>
          <a:lstStyle/>
          <a:p>
            <a:pPr algn="r" rtl="1"/>
            <a:r>
              <a:rPr lang="fa-IR" sz="3600" dirty="0">
                <a:solidFill>
                  <a:srgbClr val="FF0000"/>
                </a:solidFill>
                <a:cs typeface="B Nazanin" panose="00000400000000000000" pitchFamily="2" charset="-78"/>
              </a:rPr>
              <a:t>تغییر ذائقه ها </a:t>
            </a:r>
            <a:r>
              <a:rPr lang="fa-IR" sz="3600" dirty="0">
                <a:cs typeface="B Nazanin" panose="00000400000000000000" pitchFamily="2" charset="-78"/>
              </a:rPr>
              <a:t>و وزن دادن به مسائلی همچون ادامه تحصیل، کار، سفر و ....</a:t>
            </a:r>
          </a:p>
          <a:p>
            <a:pPr algn="r" rtl="1"/>
            <a:r>
              <a:rPr lang="fa-IR" sz="3600" dirty="0">
                <a:cs typeface="B Nazanin" panose="00000400000000000000" pitchFamily="2" charset="-78"/>
              </a:rPr>
              <a:t>به عنوان یک کنتراسپتیو آشکار عمل میکند.</a:t>
            </a:r>
            <a:endParaRPr lang="en-US" sz="3600" dirty="0">
              <a:cs typeface="B Nazanin" panose="00000400000000000000" pitchFamily="2" charset="-78"/>
            </a:endParaRPr>
          </a:p>
        </p:txBody>
      </p:sp>
    </p:spTree>
    <p:extLst>
      <p:ext uri="{BB962C8B-B14F-4D97-AF65-F5344CB8AC3E}">
        <p14:creationId xmlns:p14="http://schemas.microsoft.com/office/powerpoint/2010/main" val="2324988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B271-4FA9-5CC4-38F1-09F01838643E}"/>
              </a:ext>
            </a:extLst>
          </p:cNvPr>
          <p:cNvSpPr>
            <a:spLocks noGrp="1"/>
          </p:cNvSpPr>
          <p:nvPr>
            <p:ph type="title"/>
          </p:nvPr>
        </p:nvSpPr>
        <p:spPr/>
        <p:txBody>
          <a:bodyPr/>
          <a:lstStyle/>
          <a:p>
            <a:pPr algn="r" rtl="1"/>
            <a:r>
              <a:rPr lang="fa-IR" dirty="0">
                <a:solidFill>
                  <a:srgbClr val="0070C0"/>
                </a:solidFill>
                <a:cs typeface="B Titr" panose="00000700000000000000" pitchFamily="2" charset="-78"/>
              </a:rPr>
              <a:t>اصلاح نگرش ها و باورهای نادرست هدف اصلی آموزش سلامت است</a:t>
            </a:r>
            <a:endParaRPr lang="en-US" dirty="0">
              <a:solidFill>
                <a:srgbClr val="0070C0"/>
              </a:solidFill>
              <a:cs typeface="B Titr" panose="00000700000000000000" pitchFamily="2" charset="-78"/>
            </a:endParaRPr>
          </a:p>
        </p:txBody>
      </p:sp>
      <p:sp>
        <p:nvSpPr>
          <p:cNvPr id="3" name="Content Placeholder 2">
            <a:extLst>
              <a:ext uri="{FF2B5EF4-FFF2-40B4-BE49-F238E27FC236}">
                <a16:creationId xmlns:a16="http://schemas.microsoft.com/office/drawing/2014/main" id="{F60B69C7-4AEF-2B13-FF56-61BA124B9C3C}"/>
              </a:ext>
            </a:extLst>
          </p:cNvPr>
          <p:cNvSpPr>
            <a:spLocks noGrp="1"/>
          </p:cNvSpPr>
          <p:nvPr>
            <p:ph sz="half" idx="1"/>
          </p:nvPr>
        </p:nvSpPr>
        <p:spPr/>
        <p:txBody>
          <a:bodyPr>
            <a:normAutofit/>
          </a:bodyPr>
          <a:lstStyle/>
          <a:p>
            <a:pPr algn="l" fontAlgn="base"/>
            <a:r>
              <a:rPr lang="en-US" dirty="0">
                <a:solidFill>
                  <a:srgbClr val="333333"/>
                </a:solidFill>
                <a:latin typeface="nyt-imperial"/>
              </a:rPr>
              <a:t>C</a:t>
            </a:r>
            <a:r>
              <a:rPr lang="en-US" b="0" i="0" dirty="0">
                <a:solidFill>
                  <a:srgbClr val="333333"/>
                </a:solidFill>
                <a:effectLst/>
                <a:latin typeface="nyt-imperial"/>
              </a:rPr>
              <a:t>hildren are the most important thing in my life,’”  </a:t>
            </a:r>
          </a:p>
          <a:p>
            <a:pPr algn="l" fontAlgn="base"/>
            <a:r>
              <a:rPr lang="en-US" b="0" i="0" dirty="0">
                <a:solidFill>
                  <a:srgbClr val="333333"/>
                </a:solidFill>
                <a:effectLst/>
                <a:latin typeface="nyt-imperial"/>
              </a:rPr>
              <a:t>“Young people say, ‘Having children is the end of my life.’”</a:t>
            </a:r>
          </a:p>
          <a:p>
            <a:pPr fontAlgn="base"/>
            <a:r>
              <a:rPr lang="en-US" b="0" i="0" dirty="0">
                <a:solidFill>
                  <a:srgbClr val="2C2D30"/>
                </a:solidFill>
                <a:effectLst/>
                <a:latin typeface="Proxima Nova Semi Bold"/>
              </a:rPr>
              <a:t>More Than a Change in Number—a Shift in Attitudes</a:t>
            </a:r>
          </a:p>
          <a:p>
            <a:pPr algn="l" fontAlgn="base"/>
            <a:endParaRPr lang="en-US" b="0" i="0" dirty="0">
              <a:solidFill>
                <a:srgbClr val="333333"/>
              </a:solidFill>
              <a:effectLst/>
              <a:latin typeface="nyt-imperial"/>
            </a:endParaRPr>
          </a:p>
          <a:p>
            <a:br>
              <a:rPr lang="en-US" dirty="0"/>
            </a:br>
            <a:endParaRPr lang="en-US" dirty="0"/>
          </a:p>
        </p:txBody>
      </p:sp>
      <p:sp>
        <p:nvSpPr>
          <p:cNvPr id="4" name="Content Placeholder 3">
            <a:extLst>
              <a:ext uri="{FF2B5EF4-FFF2-40B4-BE49-F238E27FC236}">
                <a16:creationId xmlns:a16="http://schemas.microsoft.com/office/drawing/2014/main" id="{74655C6C-D447-2914-8727-0CA0C06DD867}"/>
              </a:ext>
            </a:extLst>
          </p:cNvPr>
          <p:cNvSpPr>
            <a:spLocks noGrp="1"/>
          </p:cNvSpPr>
          <p:nvPr>
            <p:ph sz="half" idx="2"/>
          </p:nvPr>
        </p:nvSpPr>
        <p:spPr/>
        <p:txBody>
          <a:bodyPr>
            <a:normAutofit/>
          </a:bodyPr>
          <a:lstStyle/>
          <a:p>
            <a:pPr algn="r" rtl="1"/>
            <a:r>
              <a:rPr lang="fa-IR" sz="3600" dirty="0">
                <a:cs typeface="B Nazanin" panose="00000400000000000000" pitchFamily="2" charset="-78"/>
              </a:rPr>
              <a:t>یک زمانی می‌گفتند از بچه مگر چیز مهمتری داریم؟</a:t>
            </a:r>
          </a:p>
          <a:p>
            <a:pPr algn="r" rtl="1"/>
            <a:r>
              <a:rPr lang="fa-IR" sz="3600" dirty="0">
                <a:cs typeface="B Nazanin" panose="00000400000000000000" pitchFamily="2" charset="-78"/>
              </a:rPr>
              <a:t>الان می‌گویند اگر بچه دار بشم مثل اینه که زمان مرگم رسیده!!</a:t>
            </a:r>
          </a:p>
          <a:p>
            <a:pPr algn="r" rtl="1"/>
            <a:r>
              <a:rPr lang="fa-IR" sz="3600" b="1" dirty="0">
                <a:solidFill>
                  <a:srgbClr val="FF0000"/>
                </a:solidFill>
                <a:cs typeface="B Nazanin" panose="00000400000000000000" pitchFamily="2" charset="-78"/>
              </a:rPr>
              <a:t>مقوله جمعیت بیشتر از آنکه تغییر در اعداد باشد تغییر در طرز فکر و نگرش هاست!</a:t>
            </a:r>
            <a:endParaRPr lang="en-US" sz="3600" b="1" dirty="0">
              <a:solidFill>
                <a:srgbClr val="FF0000"/>
              </a:solidFill>
              <a:cs typeface="B Nazanin" panose="00000400000000000000" pitchFamily="2" charset="-78"/>
            </a:endParaRPr>
          </a:p>
        </p:txBody>
      </p:sp>
    </p:spTree>
    <p:extLst>
      <p:ext uri="{BB962C8B-B14F-4D97-AF65-F5344CB8AC3E}">
        <p14:creationId xmlns:p14="http://schemas.microsoft.com/office/powerpoint/2010/main" val="774682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D9FE-6788-2318-4A51-FCC7B6C31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1AC37-A1A9-0FB4-6BF3-A609C60D23A5}"/>
              </a:ext>
            </a:extLst>
          </p:cNvPr>
          <p:cNvSpPr>
            <a:spLocks noGrp="1"/>
          </p:cNvSpPr>
          <p:nvPr>
            <p:ph type="title"/>
          </p:nvPr>
        </p:nvSpPr>
        <p:spPr/>
        <p:txBody>
          <a:bodyPr/>
          <a:lstStyle/>
          <a:p>
            <a:pPr algn="ctr"/>
            <a:r>
              <a:rPr lang="fa-IR" dirty="0">
                <a:solidFill>
                  <a:srgbClr val="00B0F0"/>
                </a:solidFill>
                <a:cs typeface="B Titr" panose="00000700000000000000" pitchFamily="2" charset="-78"/>
              </a:rPr>
              <a:t>دو پارادایم فکری حاکم بر موضوع تک فرزندی</a:t>
            </a:r>
            <a:endParaRPr lang="en-US" dirty="0">
              <a:solidFill>
                <a:srgbClr val="00B0F0"/>
              </a:solidFill>
              <a:cs typeface="B Titr" panose="00000700000000000000" pitchFamily="2" charset="-78"/>
            </a:endParaRPr>
          </a:p>
        </p:txBody>
      </p:sp>
      <p:sp>
        <p:nvSpPr>
          <p:cNvPr id="3" name="Content Placeholder 2">
            <a:extLst>
              <a:ext uri="{FF2B5EF4-FFF2-40B4-BE49-F238E27FC236}">
                <a16:creationId xmlns:a16="http://schemas.microsoft.com/office/drawing/2014/main" id="{C42D07F4-6092-09B5-DA9D-4B8BF15DC874}"/>
              </a:ext>
            </a:extLst>
          </p:cNvPr>
          <p:cNvSpPr>
            <a:spLocks noGrp="1"/>
          </p:cNvSpPr>
          <p:nvPr>
            <p:ph sz="half" idx="1"/>
          </p:nvPr>
        </p:nvSpPr>
        <p:spPr/>
        <p:txBody>
          <a:bodyPr>
            <a:normAutofit/>
          </a:bodyPr>
          <a:lstStyle/>
          <a:p>
            <a:pPr algn="r" rtl="1"/>
            <a:r>
              <a:rPr lang="fa-IR" sz="3600" dirty="0">
                <a:solidFill>
                  <a:srgbClr val="FF0000"/>
                </a:solidFill>
                <a:cs typeface="B Nazanin" panose="00000400000000000000" pitchFamily="2" charset="-78"/>
              </a:rPr>
              <a:t>پارادایم غالب </a:t>
            </a:r>
            <a:r>
              <a:rPr lang="fa-IR" sz="3600" dirty="0">
                <a:cs typeface="B Nazanin" panose="00000400000000000000" pitchFamily="2" charset="-78"/>
              </a:rPr>
              <a:t>در سراسر دنیا و اکثریت مقالات علمی</a:t>
            </a:r>
          </a:p>
          <a:p>
            <a:pPr algn="r" rtl="1"/>
            <a:r>
              <a:rPr lang="fa-IR" sz="3600" dirty="0">
                <a:cs typeface="B Nazanin" panose="00000400000000000000" pitchFamily="2" charset="-78"/>
              </a:rPr>
              <a:t>طبیعی نیست و مشکل آفرین </a:t>
            </a:r>
            <a:endParaRPr lang="en-US" sz="3600" dirty="0">
              <a:cs typeface="B Nazanin" panose="00000400000000000000" pitchFamily="2" charset="-78"/>
            </a:endParaRPr>
          </a:p>
        </p:txBody>
      </p:sp>
      <p:sp>
        <p:nvSpPr>
          <p:cNvPr id="4" name="Content Placeholder 3">
            <a:extLst>
              <a:ext uri="{FF2B5EF4-FFF2-40B4-BE49-F238E27FC236}">
                <a16:creationId xmlns:a16="http://schemas.microsoft.com/office/drawing/2014/main" id="{FE546FE7-35B1-DF8D-DC4A-B044841F0CAA}"/>
              </a:ext>
            </a:extLst>
          </p:cNvPr>
          <p:cNvSpPr>
            <a:spLocks noGrp="1"/>
          </p:cNvSpPr>
          <p:nvPr>
            <p:ph sz="half" idx="2"/>
          </p:nvPr>
        </p:nvSpPr>
        <p:spPr/>
        <p:txBody>
          <a:bodyPr>
            <a:normAutofit/>
          </a:bodyPr>
          <a:lstStyle/>
          <a:p>
            <a:pPr algn="r" rtl="1"/>
            <a:r>
              <a:rPr lang="fa-IR" sz="3600" dirty="0">
                <a:solidFill>
                  <a:srgbClr val="FF0000"/>
                </a:solidFill>
                <a:cs typeface="B Nazanin" panose="00000400000000000000" pitchFamily="2" charset="-78"/>
              </a:rPr>
              <a:t>پارادایم فردگرایی</a:t>
            </a:r>
          </a:p>
          <a:p>
            <a:pPr algn="r" rtl="1"/>
            <a:r>
              <a:rPr lang="fa-IR" sz="3600" dirty="0">
                <a:cs typeface="B Nazanin" panose="00000400000000000000" pitchFamily="2" charset="-78"/>
              </a:rPr>
              <a:t>اتفاقاً پدیده خوبی است (افکار کنترل جمعیتی که نتیجه اش را در دنیا می‌بینیم)</a:t>
            </a:r>
            <a:endParaRPr lang="en-US" sz="3600" dirty="0">
              <a:cs typeface="B Nazanin" panose="00000400000000000000" pitchFamily="2" charset="-78"/>
            </a:endParaRPr>
          </a:p>
        </p:txBody>
      </p:sp>
    </p:spTree>
    <p:extLst>
      <p:ext uri="{BB962C8B-B14F-4D97-AF65-F5344CB8AC3E}">
        <p14:creationId xmlns:p14="http://schemas.microsoft.com/office/powerpoint/2010/main" val="2833741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DAFBC-7C7B-B9A0-D04B-6B33FB023D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B72F4E-E6C5-AC5C-3D6A-01790A42A5FF}"/>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3548FF89-3338-FDD6-91AD-A281EAF37D40}"/>
              </a:ext>
            </a:extLst>
          </p:cNvPr>
          <p:cNvPicPr>
            <a:picLocks noGrp="1" noChangeAspect="1"/>
          </p:cNvPicPr>
          <p:nvPr>
            <p:ph sz="half" idx="1"/>
          </p:nvPr>
        </p:nvPicPr>
        <p:blipFill>
          <a:blip r:embed="rId2"/>
          <a:stretch>
            <a:fillRect/>
          </a:stretch>
        </p:blipFill>
        <p:spPr>
          <a:xfrm>
            <a:off x="1045029" y="75436"/>
            <a:ext cx="4904509" cy="6815136"/>
          </a:xfrm>
        </p:spPr>
      </p:pic>
      <p:pic>
        <p:nvPicPr>
          <p:cNvPr id="10" name="Content Placeholder 9">
            <a:extLst>
              <a:ext uri="{FF2B5EF4-FFF2-40B4-BE49-F238E27FC236}">
                <a16:creationId xmlns:a16="http://schemas.microsoft.com/office/drawing/2014/main" id="{3AFA5DD5-1C89-1126-8AC4-9E1E491D1CED}"/>
              </a:ext>
            </a:extLst>
          </p:cNvPr>
          <p:cNvPicPr>
            <a:picLocks noGrp="1" noChangeAspect="1"/>
          </p:cNvPicPr>
          <p:nvPr>
            <p:ph sz="half" idx="2"/>
          </p:nvPr>
        </p:nvPicPr>
        <p:blipFill>
          <a:blip r:embed="rId3"/>
          <a:stretch>
            <a:fillRect/>
          </a:stretch>
        </p:blipFill>
        <p:spPr>
          <a:xfrm>
            <a:off x="6649675" y="75436"/>
            <a:ext cx="5017583" cy="6782564"/>
          </a:xfrm>
        </p:spPr>
      </p:pic>
    </p:spTree>
    <p:extLst>
      <p:ext uri="{BB962C8B-B14F-4D97-AF65-F5344CB8AC3E}">
        <p14:creationId xmlns:p14="http://schemas.microsoft.com/office/powerpoint/2010/main" val="2018849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F2BB6-B7F7-2ADF-713F-AEBD10872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8D157-6AA2-A244-EC36-43A2A83F5A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B651076-13F9-7707-414C-F151AF9B4FF1}"/>
              </a:ext>
            </a:extLst>
          </p:cNvPr>
          <p:cNvPicPr>
            <a:picLocks noGrp="1" noChangeAspect="1"/>
          </p:cNvPicPr>
          <p:nvPr>
            <p:ph sz="half" idx="2"/>
          </p:nvPr>
        </p:nvPicPr>
        <p:blipFill>
          <a:blip r:embed="rId2"/>
          <a:stretch>
            <a:fillRect/>
          </a:stretch>
        </p:blipFill>
        <p:spPr>
          <a:xfrm>
            <a:off x="6952750" y="-87178"/>
            <a:ext cx="4401049" cy="6945178"/>
          </a:xfrm>
          <a:prstGeom prst="rect">
            <a:avLst/>
          </a:prstGeom>
        </p:spPr>
      </p:pic>
      <p:pic>
        <p:nvPicPr>
          <p:cNvPr id="1026" name="Picture 2">
            <a:extLst>
              <a:ext uri="{FF2B5EF4-FFF2-40B4-BE49-F238E27FC236}">
                <a16:creationId xmlns:a16="http://schemas.microsoft.com/office/drawing/2014/main" id="{10218B87-8A15-0FB8-A819-9D8AF40C79B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115093"/>
            <a:ext cx="4541322" cy="6811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8489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C4FB1-45D9-4401-CFF5-480D2533B1F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34BBB1-0F30-93FA-69E8-BBE8D7B1F2D6}"/>
              </a:ext>
            </a:extLst>
          </p:cNvPr>
          <p:cNvSpPr>
            <a:spLocks noGrp="1"/>
          </p:cNvSpPr>
          <p:nvPr>
            <p:ph type="title"/>
          </p:nvPr>
        </p:nvSpPr>
        <p:spPr/>
        <p:txBody>
          <a:bodyPr/>
          <a:lstStyle/>
          <a:p>
            <a:r>
              <a:rPr lang="en-US" b="0" i="0" dirty="0">
                <a:solidFill>
                  <a:srgbClr val="0070C0"/>
                </a:solidFill>
                <a:effectLst/>
                <a:latin typeface="Arial" panose="020B0604020202020204" pitchFamily="34" charset="0"/>
              </a:rPr>
              <a:t>Resource Dilution Model</a:t>
            </a:r>
            <a:r>
              <a:rPr lang="en-US" b="0" i="0" dirty="0">
                <a:solidFill>
                  <a:srgbClr val="202122"/>
                </a:solidFill>
                <a:effectLst/>
                <a:latin typeface="Arial" panose="020B0604020202020204" pitchFamily="34" charset="0"/>
              </a:rPr>
              <a:t>,</a:t>
            </a:r>
            <a:endParaRPr lang="en-US" dirty="0"/>
          </a:p>
        </p:txBody>
      </p:sp>
      <p:sp>
        <p:nvSpPr>
          <p:cNvPr id="5" name="Content Placeholder 4">
            <a:extLst>
              <a:ext uri="{FF2B5EF4-FFF2-40B4-BE49-F238E27FC236}">
                <a16:creationId xmlns:a16="http://schemas.microsoft.com/office/drawing/2014/main" id="{A992B8F6-B232-870B-35D1-B9EA5870AFF3}"/>
              </a:ext>
            </a:extLst>
          </p:cNvPr>
          <p:cNvSpPr>
            <a:spLocks noGrp="1"/>
          </p:cNvSpPr>
          <p:nvPr>
            <p:ph sz="half" idx="1"/>
          </p:nvPr>
        </p:nvSpPr>
        <p:spPr>
          <a:xfrm>
            <a:off x="838200" y="1825625"/>
            <a:ext cx="4481945" cy="4351338"/>
          </a:xfrm>
        </p:spPr>
        <p:txBody>
          <a:bodyPr>
            <a:normAutofit/>
          </a:bodyPr>
          <a:lstStyle/>
          <a:p>
            <a:r>
              <a:rPr lang="en-US" b="0" i="0" dirty="0">
                <a:solidFill>
                  <a:srgbClr val="202122"/>
                </a:solidFill>
                <a:effectLst/>
                <a:latin typeface="Arial" panose="020B0604020202020204" pitchFamily="34" charset="0"/>
              </a:rPr>
              <a:t>parental resources (e.g. time to read to the child) are important in development. Because these resources are finite, children with many siblings are thought to receive fewer resources.</a:t>
            </a:r>
            <a:endParaRPr lang="en-US" dirty="0"/>
          </a:p>
        </p:txBody>
      </p:sp>
      <p:sp>
        <p:nvSpPr>
          <p:cNvPr id="6" name="Content Placeholder 5">
            <a:extLst>
              <a:ext uri="{FF2B5EF4-FFF2-40B4-BE49-F238E27FC236}">
                <a16:creationId xmlns:a16="http://schemas.microsoft.com/office/drawing/2014/main" id="{3A029EEE-116D-E380-2DC6-C49FFB44BE36}"/>
              </a:ext>
            </a:extLst>
          </p:cNvPr>
          <p:cNvSpPr>
            <a:spLocks noGrp="1"/>
          </p:cNvSpPr>
          <p:nvPr>
            <p:ph sz="half" idx="2"/>
          </p:nvPr>
        </p:nvSpPr>
        <p:spPr>
          <a:xfrm>
            <a:off x="6096000" y="1690688"/>
            <a:ext cx="5257800" cy="4486275"/>
          </a:xfrm>
        </p:spPr>
        <p:txBody>
          <a:bodyPr>
            <a:normAutofit/>
          </a:bodyPr>
          <a:lstStyle/>
          <a:p>
            <a:pPr algn="r" rtl="1"/>
            <a:r>
              <a:rPr lang="fa-IR" sz="3600" dirty="0">
                <a:cs typeface="B Nazanin" panose="00000400000000000000" pitchFamily="2" charset="-78"/>
              </a:rPr>
              <a:t>طرز فکر </a:t>
            </a:r>
            <a:r>
              <a:rPr lang="fa-IR" sz="3600" dirty="0">
                <a:solidFill>
                  <a:srgbClr val="FF0000"/>
                </a:solidFill>
                <a:cs typeface="B Nazanin" panose="00000400000000000000" pitchFamily="2" charset="-78"/>
              </a:rPr>
              <a:t>رقیق شدن منابع</a:t>
            </a:r>
            <a:r>
              <a:rPr lang="fa-IR" sz="3600" dirty="0">
                <a:cs typeface="B Nazanin" panose="00000400000000000000" pitchFamily="2" charset="-78"/>
              </a:rPr>
              <a:t>:</a:t>
            </a:r>
          </a:p>
          <a:p>
            <a:pPr algn="r" rtl="1"/>
            <a:r>
              <a:rPr lang="fa-IR" sz="3600" dirty="0">
                <a:cs typeface="B Nazanin" panose="00000400000000000000" pitchFamily="2" charset="-78"/>
              </a:rPr>
              <a:t>وقتی بچه یکی بود همه منابع خانواده متعلق به او خواهد بود و بهتر به نمرات و اخلاقش میتوان رسید.</a:t>
            </a:r>
          </a:p>
          <a:p>
            <a:pPr marL="0" marR="0" algn="r" rtl="1">
              <a:lnSpc>
                <a:spcPct val="107000"/>
              </a:lnSpc>
              <a:spcBef>
                <a:spcPts val="0"/>
              </a:spcBef>
              <a:spcAft>
                <a:spcPts val="0"/>
              </a:spcAft>
            </a:pPr>
            <a:r>
              <a:rPr lang="en-US" sz="1800" kern="0" dirty="0">
                <a:effectLst/>
                <a:latin typeface="Times New Roman" panose="02020603050405020304" pitchFamily="18" charset="0"/>
                <a:ea typeface="Times New Roman" panose="02020603050405020304" pitchFamily="18" charset="0"/>
                <a:cs typeface="B Nazanin" panose="00000400000000000000" pitchFamily="2" charset="-78"/>
              </a:rPr>
              <a:t> </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indent="0" algn="r" rtl="1">
              <a:lnSpc>
                <a:spcPct val="107000"/>
              </a:lnSpc>
              <a:spcBef>
                <a:spcPts val="0"/>
              </a:spcBef>
              <a:spcAft>
                <a:spcPts val="0"/>
              </a:spcAft>
              <a:buNone/>
            </a:pPr>
            <a:r>
              <a:rPr lang="en-US" kern="0" dirty="0">
                <a:latin typeface="Times New Roman" panose="02020603050405020304" pitchFamily="18" charset="0"/>
                <a:cs typeface="B Nazanin" panose="00000400000000000000" pitchFamily="2" charset="-78"/>
              </a:rPr>
              <a:t> </a:t>
            </a:r>
          </a:p>
          <a:p>
            <a:pPr algn="r" rtl="1"/>
            <a:endParaRPr lang="fa-IR" sz="3600" dirty="0">
              <a:cs typeface="B Nazanin" panose="00000400000000000000" pitchFamily="2" charset="-78"/>
            </a:endParaRP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3113835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67796-7286-31FE-F8C5-AC3C7F7BC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2321FB-FF30-9CF5-0AC6-541714B814B0}"/>
              </a:ext>
            </a:extLst>
          </p:cNvPr>
          <p:cNvSpPr>
            <a:spLocks noGrp="1"/>
          </p:cNvSpPr>
          <p:nvPr>
            <p:ph type="title"/>
          </p:nvPr>
        </p:nvSpPr>
        <p:spPr/>
        <p:txBody>
          <a:bodyPr/>
          <a:lstStyle/>
          <a:p>
            <a:r>
              <a:rPr lang="en-US" b="0" i="0" dirty="0">
                <a:solidFill>
                  <a:srgbClr val="0070C0"/>
                </a:solidFill>
                <a:effectLst/>
                <a:latin typeface="Arial" panose="020B0604020202020204" pitchFamily="34" charset="0"/>
              </a:rPr>
              <a:t>Confluence Model</a:t>
            </a:r>
            <a:endParaRPr lang="en-US" dirty="0">
              <a:solidFill>
                <a:srgbClr val="0070C0"/>
              </a:solidFill>
            </a:endParaRPr>
          </a:p>
        </p:txBody>
      </p:sp>
      <p:sp>
        <p:nvSpPr>
          <p:cNvPr id="3" name="Content Placeholder 2">
            <a:extLst>
              <a:ext uri="{FF2B5EF4-FFF2-40B4-BE49-F238E27FC236}">
                <a16:creationId xmlns:a16="http://schemas.microsoft.com/office/drawing/2014/main" id="{40219504-33B7-F23E-1804-669E22E96470}"/>
              </a:ext>
            </a:extLst>
          </p:cNvPr>
          <p:cNvSpPr>
            <a:spLocks noGrp="1"/>
          </p:cNvSpPr>
          <p:nvPr>
            <p:ph sz="half" idx="1"/>
          </p:nvPr>
        </p:nvSpPr>
        <p:spPr/>
        <p:txBody>
          <a:bodyPr>
            <a:normAutofit fontScale="92500" lnSpcReduction="10000"/>
          </a:bodyPr>
          <a:lstStyle/>
          <a:p>
            <a:r>
              <a:rPr lang="en-US" b="0" i="0" dirty="0">
                <a:solidFill>
                  <a:srgbClr val="202122"/>
                </a:solidFill>
                <a:effectLst/>
                <a:latin typeface="Arial" panose="020B0604020202020204" pitchFamily="34" charset="0"/>
              </a:rPr>
              <a:t> There is an opposing effect from the benefits to the non-youngest children of tutoring younger siblings, though being tutored does not make up the reduced share of parental resources.</a:t>
            </a:r>
          </a:p>
          <a:p>
            <a:r>
              <a:rPr lang="en-US" b="0" i="0" dirty="0">
                <a:solidFill>
                  <a:srgbClr val="202122"/>
                </a:solidFill>
                <a:effectLst/>
                <a:latin typeface="Arial" panose="020B0604020202020204" pitchFamily="34" charset="0"/>
              </a:rPr>
              <a:t>This provides one explanation for the poorer performance on tests of ability of only-children compared to first-borns, commonly seen in the literature</a:t>
            </a:r>
            <a:endParaRPr lang="en-US" dirty="0"/>
          </a:p>
        </p:txBody>
      </p:sp>
      <p:sp>
        <p:nvSpPr>
          <p:cNvPr id="4" name="Content Placeholder 3">
            <a:extLst>
              <a:ext uri="{FF2B5EF4-FFF2-40B4-BE49-F238E27FC236}">
                <a16:creationId xmlns:a16="http://schemas.microsoft.com/office/drawing/2014/main" id="{F75FB86D-9F56-02AB-1890-B7F1DBD120DB}"/>
              </a:ext>
            </a:extLst>
          </p:cNvPr>
          <p:cNvSpPr>
            <a:spLocks noGrp="1"/>
          </p:cNvSpPr>
          <p:nvPr>
            <p:ph sz="half" idx="2"/>
          </p:nvPr>
        </p:nvSpPr>
        <p:spPr/>
        <p:txBody>
          <a:bodyPr>
            <a:normAutofit fontScale="92500" lnSpcReduction="10000"/>
          </a:bodyPr>
          <a:lstStyle/>
          <a:p>
            <a:pPr algn="r" rtl="1"/>
            <a:r>
              <a:rPr lang="fa-IR" sz="3600" b="1" dirty="0">
                <a:cs typeface="B Nazanin" panose="00000400000000000000" pitchFamily="2" charset="-78"/>
              </a:rPr>
              <a:t>نظربه هم افزایی کودکان بر هم</a:t>
            </a:r>
            <a:endParaRPr lang="en-US" sz="3600" b="1" dirty="0">
              <a:cs typeface="B Nazanin" panose="00000400000000000000" pitchFamily="2" charset="-78"/>
            </a:endParaRPr>
          </a:p>
          <a:p>
            <a:pPr algn="r" rtl="1"/>
            <a:r>
              <a:rPr lang="fa-IR" sz="3600" dirty="0">
                <a:cs typeface="B Nazanin" panose="00000400000000000000" pitchFamily="2" charset="-78"/>
              </a:rPr>
              <a:t> خواهر و برادران خودشان نقش دوست و نیز بزرگتر خانه را با هم بازی میکنند و این اثر هم افزایی بر </a:t>
            </a:r>
            <a:r>
              <a:rPr lang="fa-IR" sz="3600" dirty="0">
                <a:solidFill>
                  <a:srgbClr val="FF0000"/>
                </a:solidFill>
                <a:cs typeface="B Nazanin" panose="00000400000000000000" pitchFamily="2" charset="-78"/>
              </a:rPr>
              <a:t>رشد اجتماعی آنان در ابعاد شناختی و ارتباطی </a:t>
            </a:r>
            <a:r>
              <a:rPr lang="fa-IR" sz="3600" dirty="0">
                <a:cs typeface="B Nazanin" panose="00000400000000000000" pitchFamily="2" charset="-78"/>
              </a:rPr>
              <a:t>خواهد داشت.</a:t>
            </a: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951825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A6FB5B-E327-692F-EC08-9DC124020AFC}"/>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257BB39E-C344-EDAA-2782-D8BBA4960A0F}"/>
              </a:ext>
            </a:extLst>
          </p:cNvPr>
          <p:cNvPicPr>
            <a:picLocks noGrp="1" noChangeAspect="1"/>
          </p:cNvPicPr>
          <p:nvPr>
            <p:ph idx="1"/>
          </p:nvPr>
        </p:nvPicPr>
        <p:blipFill>
          <a:blip r:embed="rId2"/>
          <a:stretch>
            <a:fillRect/>
          </a:stretch>
        </p:blipFill>
        <p:spPr>
          <a:xfrm>
            <a:off x="3123747" y="0"/>
            <a:ext cx="7397790" cy="6858000"/>
          </a:xfrm>
        </p:spPr>
      </p:pic>
    </p:spTree>
    <p:extLst>
      <p:ext uri="{BB962C8B-B14F-4D97-AF65-F5344CB8AC3E}">
        <p14:creationId xmlns:p14="http://schemas.microsoft.com/office/powerpoint/2010/main" val="2624647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8EEB-D8A4-ED92-7CB6-C2D25F1B8DA4}"/>
              </a:ext>
            </a:extLst>
          </p:cNvPr>
          <p:cNvSpPr>
            <a:spLocks noGrp="1"/>
          </p:cNvSpPr>
          <p:nvPr>
            <p:ph type="title"/>
          </p:nvPr>
        </p:nvSpPr>
        <p:spPr>
          <a:xfrm>
            <a:off x="427512" y="365125"/>
            <a:ext cx="10926288" cy="1325563"/>
          </a:xfrm>
        </p:spPr>
        <p:txBody>
          <a:bodyPr/>
          <a:lstStyle/>
          <a:p>
            <a:pPr algn="r" rtl="1"/>
            <a:r>
              <a:rPr lang="fa-IR" dirty="0">
                <a:solidFill>
                  <a:srgbClr val="0070C0"/>
                </a:solidFill>
                <a:cs typeface="B Titr" panose="00000700000000000000" pitchFamily="2" charset="-78"/>
              </a:rPr>
              <a:t>قالب ذهنی جامعه حتی در دنیای غرب بد دانستن</a:t>
            </a:r>
            <a:br>
              <a:rPr lang="fa-IR" dirty="0">
                <a:solidFill>
                  <a:srgbClr val="0070C0"/>
                </a:solidFill>
                <a:cs typeface="B Titr" panose="00000700000000000000" pitchFamily="2" charset="-78"/>
              </a:rPr>
            </a:br>
            <a:r>
              <a:rPr lang="fa-IR" dirty="0">
                <a:solidFill>
                  <a:srgbClr val="0070C0"/>
                </a:solidFill>
                <a:cs typeface="B Titr" panose="00000700000000000000" pitchFamily="2" charset="-78"/>
              </a:rPr>
              <a:t> تک فرزندی است</a:t>
            </a:r>
            <a:endParaRPr lang="en-US" dirty="0">
              <a:solidFill>
                <a:srgbClr val="0070C0"/>
              </a:solidFill>
              <a:cs typeface="B Titr" panose="00000700000000000000" pitchFamily="2" charset="-78"/>
            </a:endParaRPr>
          </a:p>
        </p:txBody>
      </p:sp>
      <p:sp>
        <p:nvSpPr>
          <p:cNvPr id="3" name="Content Placeholder 2">
            <a:extLst>
              <a:ext uri="{FF2B5EF4-FFF2-40B4-BE49-F238E27FC236}">
                <a16:creationId xmlns:a16="http://schemas.microsoft.com/office/drawing/2014/main" id="{8DCE11C7-564C-C450-5A48-162F3AA4D461}"/>
              </a:ext>
            </a:extLst>
          </p:cNvPr>
          <p:cNvSpPr>
            <a:spLocks noGrp="1"/>
          </p:cNvSpPr>
          <p:nvPr>
            <p:ph sz="half" idx="1"/>
          </p:nvPr>
        </p:nvSpPr>
        <p:spPr>
          <a:xfrm>
            <a:off x="431470" y="1718831"/>
            <a:ext cx="5740730" cy="4642035"/>
          </a:xfrm>
        </p:spPr>
        <p:txBody>
          <a:bodyPr>
            <a:noAutofit/>
          </a:bodyPr>
          <a:lstStyle/>
          <a:p>
            <a:pPr algn="l"/>
            <a:r>
              <a:rPr lang="en-US" sz="2200" b="0" i="0" u="none" strike="noStrike" baseline="0" dirty="0">
                <a:latin typeface="Times New Roman" panose="02020603050405020304" pitchFamily="18" charset="0"/>
              </a:rPr>
              <a:t>These stereotypes seem </a:t>
            </a:r>
            <a:r>
              <a:rPr lang="en-US" sz="2200" b="0" i="0" u="none" strike="noStrike" baseline="0" dirty="0">
                <a:solidFill>
                  <a:srgbClr val="FF0000"/>
                </a:solidFill>
                <a:latin typeface="Times New Roman" panose="02020603050405020304" pitchFamily="18" charset="0"/>
              </a:rPr>
              <a:t>prevalent across different cultures, including the United</a:t>
            </a:r>
            <a:r>
              <a:rPr lang="fa-IR" sz="2200" b="0" i="0" u="none" strike="noStrike" baseline="0" dirty="0">
                <a:solidFill>
                  <a:srgbClr val="FF0000"/>
                </a:solidFill>
                <a:latin typeface="Times New Roman" panose="02020603050405020304" pitchFamily="18" charset="0"/>
              </a:rPr>
              <a:t> </a:t>
            </a:r>
            <a:r>
              <a:rPr lang="en-US" sz="2200" b="0" i="0" u="none" strike="noStrike" baseline="0" dirty="0">
                <a:solidFill>
                  <a:srgbClr val="FF0000"/>
                </a:solidFill>
                <a:latin typeface="Times New Roman" panose="02020603050405020304" pitchFamily="18" charset="0"/>
              </a:rPr>
              <a:t>States, and at least some parts of Europe and Asia.</a:t>
            </a:r>
            <a:r>
              <a:rPr lang="en-US" sz="2200" b="0" i="0" u="none" strike="noStrike" baseline="0" dirty="0">
                <a:latin typeface="Times New Roman" panose="02020603050405020304" pitchFamily="18" charset="0"/>
              </a:rPr>
              <a:t> Mentions of these stereotypes can be</a:t>
            </a:r>
            <a:r>
              <a:rPr lang="fa-IR" sz="2200" b="0" i="0" u="none" strike="noStrike" baseline="0" dirty="0">
                <a:latin typeface="Times New Roman" panose="02020603050405020304" pitchFamily="18" charset="0"/>
              </a:rPr>
              <a:t> </a:t>
            </a:r>
            <a:r>
              <a:rPr lang="en-US" sz="2200" b="0" i="0" u="none" strike="noStrike" baseline="0" dirty="0">
                <a:latin typeface="TimesNewRomanPSMT"/>
              </a:rPr>
              <a:t>found in the general public’s </a:t>
            </a:r>
            <a:r>
              <a:rPr lang="en-US" sz="2200" b="0" i="0" u="none" strike="noStrike" baseline="0" dirty="0">
                <a:latin typeface="Times New Roman" panose="02020603050405020304" pitchFamily="18" charset="0"/>
              </a:rPr>
              <a:t>discourse since </a:t>
            </a:r>
            <a:r>
              <a:rPr lang="en-US" sz="2200" b="0" i="0" u="none" strike="noStrike" baseline="0" dirty="0">
                <a:solidFill>
                  <a:srgbClr val="FF0000"/>
                </a:solidFill>
                <a:latin typeface="Times New Roman" panose="02020603050405020304" pitchFamily="18" charset="0"/>
              </a:rPr>
              <a:t>early 20th century </a:t>
            </a:r>
            <a:r>
              <a:rPr lang="en-US" sz="2200" b="0" i="0" u="none" strike="noStrike" baseline="0" dirty="0">
                <a:latin typeface="Times New Roman" panose="02020603050405020304" pitchFamily="18" charset="0"/>
              </a:rPr>
              <a:t>and they seem to have</a:t>
            </a:r>
            <a:r>
              <a:rPr lang="fa-IR" sz="2200" b="0" i="0" u="none" strike="noStrike" baseline="0" dirty="0">
                <a:latin typeface="Times New Roman" panose="02020603050405020304" pitchFamily="18" charset="0"/>
              </a:rPr>
              <a:t> </a:t>
            </a:r>
            <a:r>
              <a:rPr lang="en-US" sz="2200" b="0" i="0" u="none" strike="noStrike" baseline="0" dirty="0">
                <a:latin typeface="Times New Roman" panose="02020603050405020304" pitchFamily="18" charset="0"/>
              </a:rPr>
              <a:t>been popularized by pioneer psychologist Granville Stanley Hall who, in 1898, said that</a:t>
            </a:r>
            <a:r>
              <a:rPr lang="fa-IR" sz="2200" b="0" i="0" u="none" strike="noStrike" baseline="0" dirty="0">
                <a:latin typeface="Times New Roman" panose="02020603050405020304" pitchFamily="18" charset="0"/>
              </a:rPr>
              <a:t> </a:t>
            </a:r>
            <a:r>
              <a:rPr lang="en-US" sz="2200" b="0" i="0" u="none" strike="noStrike" baseline="0" dirty="0">
                <a:latin typeface="TimesNewRomanPSMT"/>
              </a:rPr>
              <a:t>“</a:t>
            </a:r>
            <a:r>
              <a:rPr lang="en-US" b="0" i="0" u="none" strike="noStrike" baseline="0" dirty="0">
                <a:solidFill>
                  <a:srgbClr val="FF0000"/>
                </a:solidFill>
                <a:latin typeface="TimesNewRomanPSMT"/>
              </a:rPr>
              <a:t>being an only</a:t>
            </a:r>
            <a:r>
              <a:rPr lang="en-US" b="0" i="0" u="none" strike="noStrike" baseline="0" dirty="0">
                <a:solidFill>
                  <a:srgbClr val="FF0000"/>
                </a:solidFill>
                <a:latin typeface="Times New Roman" panose="02020603050405020304" pitchFamily="18" charset="0"/>
              </a:rPr>
              <a:t>-</a:t>
            </a:r>
            <a:r>
              <a:rPr lang="en-US" b="0" i="0" u="none" strike="noStrike" baseline="0" dirty="0">
                <a:solidFill>
                  <a:srgbClr val="FF0000"/>
                </a:solidFill>
                <a:latin typeface="TimesNewRomanPSMT"/>
              </a:rPr>
              <a:t>child is a disease in itself</a:t>
            </a:r>
            <a:r>
              <a:rPr lang="en-US" sz="2200" b="0" i="0" u="none" strike="noStrike" baseline="0" dirty="0">
                <a:latin typeface="TimesNewRomanPSMT"/>
              </a:rPr>
              <a:t>” (cited in </a:t>
            </a:r>
            <a:r>
              <a:rPr lang="en-US" sz="2200" b="0" i="0" u="none" strike="noStrike" baseline="0" dirty="0">
                <a:latin typeface="Times New Roman" panose="02020603050405020304" pitchFamily="18" charset="0"/>
              </a:rPr>
              <a:t>Fenton 1928; </a:t>
            </a:r>
            <a:r>
              <a:rPr lang="en-US" sz="2200" b="0" i="0" u="none" strike="noStrike" baseline="0" dirty="0" err="1">
                <a:latin typeface="Times New Roman" panose="02020603050405020304" pitchFamily="18" charset="0"/>
              </a:rPr>
              <a:t>Mancillas</a:t>
            </a:r>
            <a:r>
              <a:rPr lang="en-US" sz="2200" b="0" i="0" u="none" strike="noStrike" baseline="0" dirty="0">
                <a:latin typeface="Times New Roman" panose="02020603050405020304" pitchFamily="18" charset="0"/>
              </a:rPr>
              <a:t> 2006; </a:t>
            </a:r>
            <a:r>
              <a:rPr lang="en-US" sz="2200" b="0" i="0" u="none" strike="noStrike" baseline="0" dirty="0" err="1">
                <a:solidFill>
                  <a:srgbClr val="FF0000"/>
                </a:solidFill>
                <a:latin typeface="Times New Roman" panose="02020603050405020304" pitchFamily="18" charset="0"/>
              </a:rPr>
              <a:t>Mõttus</a:t>
            </a:r>
            <a:r>
              <a:rPr lang="fa-IR" sz="2200" b="0" i="0" u="none" strike="noStrike" baseline="0" dirty="0">
                <a:solidFill>
                  <a:srgbClr val="FF0000"/>
                </a:solidFill>
                <a:latin typeface="Times New Roman" panose="02020603050405020304" pitchFamily="18" charset="0"/>
              </a:rPr>
              <a:t> </a:t>
            </a:r>
            <a:r>
              <a:rPr lang="en-US" sz="2200" b="0" i="0" u="none" strike="noStrike" baseline="0" dirty="0">
                <a:solidFill>
                  <a:srgbClr val="FF0000"/>
                </a:solidFill>
                <a:latin typeface="Times New Roman" panose="02020603050405020304" pitchFamily="18" charset="0"/>
              </a:rPr>
              <a:t>et al. 2008</a:t>
            </a:r>
            <a:r>
              <a:rPr lang="en-US" sz="2200" b="0" i="0" u="none" strike="noStrike" baseline="0" dirty="0">
                <a:latin typeface="Times New Roman" panose="02020603050405020304" pitchFamily="18" charset="0"/>
              </a:rPr>
              <a:t>) </a:t>
            </a:r>
            <a:r>
              <a:rPr lang="en-US" sz="2200" b="0" i="0" u="none" strike="noStrike" baseline="0" dirty="0">
                <a:latin typeface="TimesNewRomanPSMT"/>
              </a:rPr>
              <a:t>and continued on the public’s </a:t>
            </a:r>
            <a:r>
              <a:rPr lang="en-US" sz="2200" b="0" i="0" u="none" strike="noStrike" baseline="0" dirty="0">
                <a:latin typeface="Times New Roman" panose="02020603050405020304" pitchFamily="18" charset="0"/>
              </a:rPr>
              <a:t>mind to this day, as it can be seen across online</a:t>
            </a:r>
            <a:r>
              <a:rPr lang="fa-IR" sz="2200" b="0" i="0" u="none" strike="noStrike" baseline="0" dirty="0">
                <a:latin typeface="Times New Roman" panose="02020603050405020304" pitchFamily="18" charset="0"/>
              </a:rPr>
              <a:t> </a:t>
            </a:r>
            <a:r>
              <a:rPr lang="en-US" sz="2200" b="0" i="0" u="none" strike="noStrike" baseline="0" dirty="0">
                <a:latin typeface="Times New Roman" panose="02020603050405020304" pitchFamily="18" charset="0"/>
              </a:rPr>
              <a:t>articles, maternity forum posts and help books </a:t>
            </a:r>
            <a:r>
              <a:rPr lang="en-US" sz="2200" b="0" i="0" u="none" strike="noStrike" baseline="0" dirty="0">
                <a:latin typeface="TimesNewRomanPSMT"/>
              </a:rPr>
              <a:t>on the “</a:t>
            </a:r>
            <a:r>
              <a:rPr lang="en-US" sz="2200" b="0" i="0" u="none" strike="noStrike" baseline="0" dirty="0">
                <a:solidFill>
                  <a:srgbClr val="FF0000"/>
                </a:solidFill>
                <a:latin typeface="TimesNewRomanPSMT"/>
              </a:rPr>
              <a:t>o</a:t>
            </a:r>
            <a:r>
              <a:rPr lang="en-US" sz="3200" b="0" i="0" u="none" strike="noStrike" baseline="0" dirty="0">
                <a:solidFill>
                  <a:srgbClr val="FF0000"/>
                </a:solidFill>
                <a:latin typeface="TimesNewRomanPSMT"/>
              </a:rPr>
              <a:t>nly</a:t>
            </a:r>
            <a:r>
              <a:rPr lang="en-US" sz="3200" b="0" i="0" u="none" strike="noStrike" baseline="0" dirty="0">
                <a:solidFill>
                  <a:srgbClr val="FF0000"/>
                </a:solidFill>
                <a:latin typeface="Times New Roman" panose="02020603050405020304" pitchFamily="18" charset="0"/>
              </a:rPr>
              <a:t>-</a:t>
            </a:r>
            <a:r>
              <a:rPr lang="en-US" sz="3200" b="0" i="0" u="none" strike="noStrike" baseline="0" dirty="0">
                <a:solidFill>
                  <a:srgbClr val="FF0000"/>
                </a:solidFill>
                <a:latin typeface="TimesNewRomanPSMT"/>
              </a:rPr>
              <a:t>child syndrome</a:t>
            </a:r>
            <a:endParaRPr lang="en-US" sz="3200" dirty="0">
              <a:solidFill>
                <a:srgbClr val="FF0000"/>
              </a:solidFill>
            </a:endParaRPr>
          </a:p>
        </p:txBody>
      </p:sp>
      <p:sp>
        <p:nvSpPr>
          <p:cNvPr id="4" name="Content Placeholder 3">
            <a:extLst>
              <a:ext uri="{FF2B5EF4-FFF2-40B4-BE49-F238E27FC236}">
                <a16:creationId xmlns:a16="http://schemas.microsoft.com/office/drawing/2014/main" id="{5FFA056B-BA46-9CC4-336B-D1AEA215F251}"/>
              </a:ext>
            </a:extLst>
          </p:cNvPr>
          <p:cNvSpPr>
            <a:spLocks noGrp="1"/>
          </p:cNvSpPr>
          <p:nvPr>
            <p:ph sz="half" idx="2"/>
          </p:nvPr>
        </p:nvSpPr>
        <p:spPr/>
        <p:txBody>
          <a:bodyPr>
            <a:normAutofit/>
          </a:bodyPr>
          <a:lstStyle/>
          <a:p>
            <a:pPr algn="r" rtl="1"/>
            <a:r>
              <a:rPr lang="fa-IR" sz="3600" b="1" dirty="0">
                <a:cs typeface="B Nazanin" panose="00000400000000000000" pitchFamily="2" charset="-78"/>
              </a:rPr>
              <a:t>باور ذهنی حاکم بر آمریکا و برخی مناطق اروپا و آسیا:</a:t>
            </a:r>
          </a:p>
          <a:p>
            <a:pPr algn="r" rtl="1"/>
            <a:r>
              <a:rPr lang="fa-IR" sz="3600" b="1" dirty="0">
                <a:solidFill>
                  <a:srgbClr val="C00000"/>
                </a:solidFill>
                <a:cs typeface="B Nazanin" panose="00000400000000000000" pitchFamily="2" charset="-78"/>
              </a:rPr>
              <a:t>اوایل قرن بیستم</a:t>
            </a:r>
            <a:r>
              <a:rPr lang="fa-IR" sz="3600" b="1" dirty="0">
                <a:cs typeface="B Nazanin" panose="00000400000000000000" pitchFamily="2" charset="-78"/>
              </a:rPr>
              <a:t>: تک فرزندی به خودی خود یک بیماری است</a:t>
            </a:r>
          </a:p>
          <a:p>
            <a:pPr algn="r" rtl="1"/>
            <a:r>
              <a:rPr lang="fa-IR" sz="3600" b="1" dirty="0">
                <a:solidFill>
                  <a:srgbClr val="C00000"/>
                </a:solidFill>
                <a:cs typeface="B Nazanin" panose="00000400000000000000" pitchFamily="2" charset="-78"/>
              </a:rPr>
              <a:t>اوایل قرن بیست و یکم</a:t>
            </a:r>
            <a:r>
              <a:rPr lang="fa-IR" sz="3600" b="1" dirty="0">
                <a:cs typeface="B Nazanin" panose="00000400000000000000" pitchFamily="2" charset="-78"/>
              </a:rPr>
              <a:t>: سندرم تکر فرزندی</a:t>
            </a:r>
            <a:endParaRPr lang="en-US" sz="3600" b="1" dirty="0">
              <a:cs typeface="B Nazanin" panose="00000400000000000000" pitchFamily="2" charset="-78"/>
            </a:endParaRPr>
          </a:p>
        </p:txBody>
      </p:sp>
    </p:spTree>
    <p:extLst>
      <p:ext uri="{BB962C8B-B14F-4D97-AF65-F5344CB8AC3E}">
        <p14:creationId xmlns:p14="http://schemas.microsoft.com/office/powerpoint/2010/main" val="31626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D9335-9689-B802-7259-82D094C16C6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61C89F3-697C-ED68-77FE-C20CA0FC3E02}"/>
              </a:ext>
            </a:extLst>
          </p:cNvPr>
          <p:cNvSpPr>
            <a:spLocks noGrp="1"/>
          </p:cNvSpPr>
          <p:nvPr>
            <p:ph idx="1"/>
          </p:nvPr>
        </p:nvSpPr>
        <p:spPr/>
        <p:txBody>
          <a:bodyPr>
            <a:normAutofit/>
          </a:bodyPr>
          <a:lstStyle/>
          <a:p>
            <a:pPr marL="0" indent="0" algn="ctr" rtl="1">
              <a:buNone/>
            </a:pPr>
            <a:r>
              <a:rPr lang="fa-IR" sz="4800" b="1" dirty="0">
                <a:solidFill>
                  <a:srgbClr val="00B0F0"/>
                </a:solidFill>
                <a:cs typeface="B Titr" panose="00000700000000000000" pitchFamily="2" charset="-78"/>
              </a:rPr>
              <a:t>پرداختن به موضوع تک فرزندی چه اهمیتی دارد؟</a:t>
            </a:r>
          </a:p>
          <a:p>
            <a:pPr marL="0" indent="0" algn="ctr" rtl="1">
              <a:buNone/>
            </a:pPr>
            <a:endParaRPr lang="en-US" sz="4800" dirty="0">
              <a:solidFill>
                <a:srgbClr val="00B0F0"/>
              </a:solidFill>
              <a:cs typeface="B Titr" panose="00000700000000000000" pitchFamily="2" charset="-78"/>
            </a:endParaRPr>
          </a:p>
        </p:txBody>
      </p:sp>
    </p:spTree>
    <p:extLst>
      <p:ext uri="{BB962C8B-B14F-4D97-AF65-F5344CB8AC3E}">
        <p14:creationId xmlns:p14="http://schemas.microsoft.com/office/powerpoint/2010/main" val="3331740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568283-3FAE-D6EA-F2B5-2BB98B79A6BC}"/>
              </a:ext>
            </a:extLst>
          </p:cNvPr>
          <p:cNvSpPr>
            <a:spLocks noGrp="1"/>
          </p:cNvSpPr>
          <p:nvPr>
            <p:ph sz="half" idx="1"/>
          </p:nvPr>
        </p:nvSpPr>
        <p:spPr/>
        <p:txBody>
          <a:bodyPr>
            <a:noAutofit/>
          </a:bodyPr>
          <a:lstStyle/>
          <a:p>
            <a:pPr algn="l"/>
            <a:r>
              <a:rPr lang="en-US" sz="2400" b="0" i="0" u="none" strike="noStrike" baseline="0" dirty="0">
                <a:latin typeface="Times New Roman" panose="02020603050405020304" pitchFamily="18" charset="0"/>
              </a:rPr>
              <a:t>When asked if being an only-child is an advantage or a disadvantage, the </a:t>
            </a:r>
            <a:r>
              <a:rPr lang="en-US" sz="2400" b="0" i="0" u="none" strike="noStrike" baseline="0" dirty="0">
                <a:solidFill>
                  <a:srgbClr val="FF0000"/>
                </a:solidFill>
                <a:latin typeface="Times New Roman" panose="02020603050405020304" pitchFamily="18" charset="0"/>
              </a:rPr>
              <a:t>majority</a:t>
            </a:r>
            <a:r>
              <a:rPr lang="fa-IR" sz="2400" b="0" i="0" u="none" strike="noStrike" baseline="0" dirty="0">
                <a:solidFill>
                  <a:srgbClr val="FF0000"/>
                </a:solidFill>
                <a:latin typeface="Times New Roman" panose="02020603050405020304" pitchFamily="18" charset="0"/>
              </a:rPr>
              <a:t> </a:t>
            </a:r>
            <a:r>
              <a:rPr lang="en-US" sz="2400" b="0" i="0" u="none" strike="noStrike" baseline="0" dirty="0">
                <a:solidFill>
                  <a:srgbClr val="FF0000"/>
                </a:solidFill>
                <a:latin typeface="Times New Roman" panose="02020603050405020304" pitchFamily="18" charset="0"/>
              </a:rPr>
              <a:t>of respondents in the US in the 1950s and 1970s responded that it is a disadvantage</a:t>
            </a:r>
            <a:r>
              <a:rPr lang="fa-IR" sz="2400" b="0" i="0" u="none" strike="noStrike" baseline="0" dirty="0">
                <a:solidFill>
                  <a:srgbClr val="FF0000"/>
                </a:solidFill>
                <a:latin typeface="Times New Roman" panose="02020603050405020304" pitchFamily="18" charset="0"/>
              </a:rPr>
              <a:t> </a:t>
            </a:r>
            <a:r>
              <a:rPr lang="en-US" sz="2400" b="0" i="0" u="none" strike="noStrike" baseline="0" dirty="0">
                <a:latin typeface="Times New Roman" panose="02020603050405020304" pitchFamily="18" charset="0"/>
              </a:rPr>
              <a:t>(Blake, 1981).</a:t>
            </a:r>
            <a:endParaRPr lang="fa-IR" sz="2400" b="0" i="0" u="none" strike="noStrike" baseline="0" dirty="0">
              <a:latin typeface="Times New Roman" panose="02020603050405020304" pitchFamily="18" charset="0"/>
            </a:endParaRPr>
          </a:p>
          <a:p>
            <a:pPr algn="l"/>
            <a:r>
              <a:rPr lang="en-US" sz="2400" b="0" i="0" u="none" strike="noStrike" baseline="0" dirty="0">
                <a:latin typeface="Times New Roman" panose="02020603050405020304" pitchFamily="18" charset="0"/>
              </a:rPr>
              <a:t> In the study, the author mentions that </a:t>
            </a:r>
            <a:r>
              <a:rPr lang="en-US" sz="2400" b="0" i="0" u="none" strike="noStrike" baseline="0" dirty="0">
                <a:solidFill>
                  <a:srgbClr val="FF0000"/>
                </a:solidFill>
                <a:latin typeface="Times New Roman" panose="02020603050405020304" pitchFamily="18" charset="0"/>
              </a:rPr>
              <a:t>60%</a:t>
            </a:r>
            <a:r>
              <a:rPr lang="en-US" sz="2400" b="0" i="0" u="none" strike="noStrike" baseline="0" dirty="0">
                <a:latin typeface="Times New Roman" panose="02020603050405020304" pitchFamily="18" charset="0"/>
              </a:rPr>
              <a:t> of respondents cited </a:t>
            </a:r>
            <a:r>
              <a:rPr lang="en-US" sz="2400" b="0" i="0" u="none" strike="noStrike" baseline="0" dirty="0" err="1">
                <a:latin typeface="Times New Roman" panose="02020603050405020304" pitchFamily="18" charset="0"/>
              </a:rPr>
              <a:t>onlychildren</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to be </a:t>
            </a:r>
            <a:r>
              <a:rPr lang="en-US" sz="2400" b="0" i="0" u="none" strike="noStrike" baseline="0" dirty="0" err="1">
                <a:solidFill>
                  <a:srgbClr val="FF0000"/>
                </a:solidFill>
                <a:latin typeface="Times New Roman" panose="02020603050405020304" pitchFamily="18" charset="0"/>
              </a:rPr>
              <a:t>self-centred</a:t>
            </a:r>
            <a:r>
              <a:rPr lang="en-US" sz="2400" b="0" i="0" u="none" strike="noStrike" baseline="0" dirty="0">
                <a:solidFill>
                  <a:srgbClr val="FF0000"/>
                </a:solidFill>
                <a:latin typeface="Times New Roman" panose="02020603050405020304" pitchFamily="18" charset="0"/>
              </a:rPr>
              <a:t>, domineering, anxious, quarrelsome, spoiled, or overprotected</a:t>
            </a:r>
            <a:r>
              <a:rPr lang="en-US" sz="2400" b="0" i="0" u="none" strike="noStrike" baseline="0" dirty="0">
                <a:latin typeface="Times New Roman" panose="02020603050405020304" pitchFamily="18" charset="0"/>
              </a:rPr>
              <a:t>.</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An additional 22% said only-children have a lonely childhood (p. 43).</a:t>
            </a:r>
            <a:endParaRPr lang="en-US" sz="2400" dirty="0"/>
          </a:p>
        </p:txBody>
      </p:sp>
      <p:sp>
        <p:nvSpPr>
          <p:cNvPr id="4" name="Content Placeholder 3">
            <a:extLst>
              <a:ext uri="{FF2B5EF4-FFF2-40B4-BE49-F238E27FC236}">
                <a16:creationId xmlns:a16="http://schemas.microsoft.com/office/drawing/2014/main" id="{C6B50A75-F255-95AF-BC37-EEF0F6CBC887}"/>
              </a:ext>
            </a:extLst>
          </p:cNvPr>
          <p:cNvSpPr>
            <a:spLocks noGrp="1"/>
          </p:cNvSpPr>
          <p:nvPr>
            <p:ph sz="half" idx="2"/>
          </p:nvPr>
        </p:nvSpPr>
        <p:spPr>
          <a:xfrm>
            <a:off x="6172202" y="804347"/>
            <a:ext cx="5465616" cy="5620204"/>
          </a:xfrm>
        </p:spPr>
        <p:txBody>
          <a:bodyPr>
            <a:noAutofit/>
          </a:bodyPr>
          <a:lstStyle/>
          <a:p>
            <a:pPr algn="r" rtl="1"/>
            <a:r>
              <a:rPr lang="fa-IR" sz="3600" dirty="0">
                <a:cs typeface="B Nazanin" panose="00000400000000000000" pitchFamily="2" charset="-78"/>
              </a:rPr>
              <a:t>در مطالعات آمریکا اکثرا اذعان دارند که تک فرزندی چیز خوبی نیست.</a:t>
            </a:r>
          </a:p>
          <a:p>
            <a:pPr algn="r" rtl="1"/>
            <a:r>
              <a:rPr lang="fa-IR" sz="3600" dirty="0">
                <a:cs typeface="B Nazanin" panose="00000400000000000000" pitchFamily="2" charset="-78"/>
              </a:rPr>
              <a:t>در مطالعات جدیدتر </a:t>
            </a:r>
            <a:r>
              <a:rPr lang="fa-IR" sz="3600" dirty="0">
                <a:solidFill>
                  <a:srgbClr val="FF0000"/>
                </a:solidFill>
                <a:cs typeface="B Nazanin" panose="00000400000000000000" pitchFamily="2" charset="-78"/>
              </a:rPr>
              <a:t>60 درصد</a:t>
            </a:r>
            <a:r>
              <a:rPr lang="fa-IR" sz="3600" dirty="0">
                <a:cs typeface="B Nazanin" panose="00000400000000000000" pitchFamily="2" charset="-78"/>
              </a:rPr>
              <a:t>،  گفته اند:</a:t>
            </a:r>
          </a:p>
          <a:p>
            <a:pPr algn="r" rtl="1"/>
            <a:r>
              <a:rPr lang="fa-IR" sz="3600" dirty="0">
                <a:cs typeface="B Nazanin" panose="00000400000000000000" pitchFamily="2" charset="-78"/>
              </a:rPr>
              <a:t>خودخواه</a:t>
            </a:r>
          </a:p>
          <a:p>
            <a:pPr algn="r" rtl="1"/>
            <a:r>
              <a:rPr lang="fa-IR" sz="3600" dirty="0">
                <a:cs typeface="B Nazanin" panose="00000400000000000000" pitchFamily="2" charset="-78"/>
              </a:rPr>
              <a:t>تحکم کننده</a:t>
            </a:r>
          </a:p>
          <a:p>
            <a:pPr algn="r" rtl="1"/>
            <a:r>
              <a:rPr lang="fa-IR" sz="3600" dirty="0">
                <a:cs typeface="B Nazanin" panose="00000400000000000000" pitchFamily="2" charset="-78"/>
              </a:rPr>
              <a:t>زود خشم و دعوایی</a:t>
            </a:r>
          </a:p>
          <a:p>
            <a:pPr algn="r" rtl="1"/>
            <a:r>
              <a:rPr lang="fa-IR" sz="3600" dirty="0">
                <a:cs typeface="B Nazanin" panose="00000400000000000000" pitchFamily="2" charset="-78"/>
              </a:rPr>
              <a:t>لوس</a:t>
            </a:r>
          </a:p>
          <a:p>
            <a:pPr algn="r" rtl="1"/>
            <a:r>
              <a:rPr lang="fa-IR" sz="3600" dirty="0">
                <a:cs typeface="B Nazanin" panose="00000400000000000000" pitchFamily="2" charset="-78"/>
              </a:rPr>
              <a:t>بیش حفاظت شده</a:t>
            </a: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1009550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671EB8-C732-2934-F718-F9915F499B8D}"/>
              </a:ext>
            </a:extLst>
          </p:cNvPr>
          <p:cNvSpPr>
            <a:spLocks noGrp="1"/>
          </p:cNvSpPr>
          <p:nvPr>
            <p:ph sz="half" idx="1"/>
          </p:nvPr>
        </p:nvSpPr>
        <p:spPr>
          <a:xfrm>
            <a:off x="653143" y="1825625"/>
            <a:ext cx="5366657" cy="4351338"/>
          </a:xfrm>
        </p:spPr>
        <p:txBody>
          <a:bodyPr>
            <a:noAutofit/>
          </a:bodyPr>
          <a:lstStyle/>
          <a:p>
            <a:pPr algn="l"/>
            <a:r>
              <a:rPr lang="en-US" sz="2400" b="0" i="0" u="none" strike="noStrike" baseline="0" dirty="0">
                <a:latin typeface="Times New Roman" panose="02020603050405020304" pitchFamily="18" charset="0"/>
              </a:rPr>
              <a:t>In an online study conducted in Germany, </a:t>
            </a:r>
            <a:r>
              <a:rPr lang="en-US" sz="2400" b="0" i="0" u="none" strike="noStrike" baseline="0" dirty="0" err="1">
                <a:latin typeface="Times New Roman" panose="02020603050405020304" pitchFamily="18" charset="0"/>
              </a:rPr>
              <a:t>Dufner</a:t>
            </a:r>
            <a:r>
              <a:rPr lang="en-US" sz="2400" b="0" i="0" u="none" strike="noStrike" baseline="0" dirty="0">
                <a:latin typeface="Times New Roman" panose="02020603050405020304" pitchFamily="18" charset="0"/>
              </a:rPr>
              <a:t> et al. (2020) found that, on</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average, people ascribe higher narcissistic admiration and narcissistic rivalry to </a:t>
            </a:r>
            <a:r>
              <a:rPr lang="en-US" sz="2400" b="0" i="0" u="none" strike="noStrike" baseline="0" dirty="0" err="1">
                <a:latin typeface="Times New Roman" panose="02020603050405020304" pitchFamily="18" charset="0"/>
              </a:rPr>
              <a:t>onlychildren</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than to people with siblings. The authors also discuss how this specific stereotype</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has repeatedly been made both by researchers and in media reports. Similarly, for Estonia,</a:t>
            </a:r>
            <a:r>
              <a:rPr lang="fa-IR" sz="2400" b="0" i="0" u="none" strike="noStrike" baseline="0" dirty="0">
                <a:latin typeface="Times New Roman" panose="02020603050405020304" pitchFamily="18" charset="0"/>
              </a:rPr>
              <a:t> </a:t>
            </a:r>
            <a:r>
              <a:rPr lang="en-US" sz="2400" b="0" i="0" u="none" strike="noStrike" baseline="0" dirty="0" err="1">
                <a:latin typeface="Times New Roman" panose="02020603050405020304" pitchFamily="18" charset="0"/>
              </a:rPr>
              <a:t>Mõttus</a:t>
            </a:r>
            <a:r>
              <a:rPr lang="en-US" sz="2400" b="0" i="0" u="none" strike="noStrike" baseline="0" dirty="0">
                <a:latin typeface="Times New Roman" panose="02020603050405020304" pitchFamily="18" charset="0"/>
              </a:rPr>
              <a:t> et al. (2008) show that only-children were rated as emotionally unstable, cold,</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hostile, uncaring, obstinate, and arrogant.</a:t>
            </a:r>
            <a:endParaRPr lang="en-US" sz="2400" dirty="0"/>
          </a:p>
        </p:txBody>
      </p:sp>
      <p:sp>
        <p:nvSpPr>
          <p:cNvPr id="4" name="Content Placeholder 3">
            <a:extLst>
              <a:ext uri="{FF2B5EF4-FFF2-40B4-BE49-F238E27FC236}">
                <a16:creationId xmlns:a16="http://schemas.microsoft.com/office/drawing/2014/main" id="{EB0E6724-21FC-B742-5F17-0DF985FE8341}"/>
              </a:ext>
            </a:extLst>
          </p:cNvPr>
          <p:cNvSpPr>
            <a:spLocks noGrp="1"/>
          </p:cNvSpPr>
          <p:nvPr>
            <p:ph sz="half" idx="2"/>
          </p:nvPr>
        </p:nvSpPr>
        <p:spPr>
          <a:xfrm>
            <a:off x="5688281" y="641268"/>
            <a:ext cx="5973287" cy="5937662"/>
          </a:xfrm>
        </p:spPr>
        <p:txBody>
          <a:bodyPr>
            <a:noAutofit/>
          </a:bodyPr>
          <a:lstStyle/>
          <a:p>
            <a:pPr algn="r" rtl="1"/>
            <a:r>
              <a:rPr lang="fa-IR" sz="3200" dirty="0">
                <a:cs typeface="B Nazanin" panose="00000400000000000000" pitchFamily="2" charset="-78"/>
              </a:rPr>
              <a:t>تحقیق </a:t>
            </a:r>
            <a:r>
              <a:rPr lang="fa-IR" sz="3200" dirty="0">
                <a:solidFill>
                  <a:srgbClr val="FF0000"/>
                </a:solidFill>
                <a:cs typeface="B Nazanin" panose="00000400000000000000" pitchFamily="2" charset="-78"/>
              </a:rPr>
              <a:t>2020 آلمان </a:t>
            </a:r>
            <a:r>
              <a:rPr lang="fa-IR" sz="3200" dirty="0">
                <a:cs typeface="B Nazanin" panose="00000400000000000000" pitchFamily="2" charset="-78"/>
              </a:rPr>
              <a:t>تک فرزندها را </a:t>
            </a:r>
            <a:r>
              <a:rPr lang="fa-IR" sz="3200" dirty="0">
                <a:solidFill>
                  <a:srgbClr val="FF0000"/>
                </a:solidFill>
                <a:cs typeface="B Nazanin" panose="00000400000000000000" pitchFamily="2" charset="-78"/>
              </a:rPr>
              <a:t>خودشیفته و ازخودراضی </a:t>
            </a:r>
            <a:r>
              <a:rPr lang="fa-IR" sz="3200" dirty="0">
                <a:cs typeface="B Nazanin" panose="00000400000000000000" pitchFamily="2" charset="-78"/>
              </a:rPr>
              <a:t>دیده است. اینرا باور رایج مردم نیز تایید میکند.</a:t>
            </a:r>
          </a:p>
          <a:p>
            <a:pPr algn="r" rtl="1"/>
            <a:r>
              <a:rPr lang="fa-IR" sz="3200" dirty="0">
                <a:solidFill>
                  <a:srgbClr val="FF0000"/>
                </a:solidFill>
                <a:cs typeface="B Nazanin" panose="00000400000000000000" pitchFamily="2" charset="-78"/>
              </a:rPr>
              <a:t>در استونی </a:t>
            </a:r>
            <a:r>
              <a:rPr lang="fa-IR" sz="3200" dirty="0">
                <a:cs typeface="B Nazanin" panose="00000400000000000000" pitchFamily="2" charset="-78"/>
              </a:rPr>
              <a:t>نیز تحقیقات تک فرزندها را اینگونه یافته است: </a:t>
            </a:r>
          </a:p>
          <a:p>
            <a:pPr algn="r" rtl="1"/>
            <a:r>
              <a:rPr lang="fa-IR" sz="3200" dirty="0">
                <a:cs typeface="B Nazanin" panose="00000400000000000000" pitchFamily="2" charset="-78"/>
              </a:rPr>
              <a:t>نوسان عاطفی</a:t>
            </a:r>
          </a:p>
          <a:p>
            <a:pPr algn="r" rtl="1"/>
            <a:r>
              <a:rPr lang="fa-IR" sz="3200" dirty="0">
                <a:cs typeface="B Nazanin" panose="00000400000000000000" pitchFamily="2" charset="-78"/>
              </a:rPr>
              <a:t>سرد</a:t>
            </a:r>
          </a:p>
          <a:p>
            <a:pPr algn="r" rtl="1"/>
            <a:r>
              <a:rPr lang="fa-IR" sz="3200" dirty="0">
                <a:cs typeface="B Nazanin" panose="00000400000000000000" pitchFamily="2" charset="-78"/>
              </a:rPr>
              <a:t>کینه توز و اهل انتقام</a:t>
            </a:r>
            <a:endParaRPr lang="en-US" sz="3200" dirty="0">
              <a:cs typeface="B Nazanin" panose="00000400000000000000" pitchFamily="2" charset="-78"/>
            </a:endParaRPr>
          </a:p>
          <a:p>
            <a:pPr algn="r" rtl="1"/>
            <a:r>
              <a:rPr lang="fa-IR" sz="3200" dirty="0">
                <a:cs typeface="B Nazanin" panose="00000400000000000000" pitchFamily="2" charset="-78"/>
              </a:rPr>
              <a:t>بی احساس و بی توجه</a:t>
            </a:r>
          </a:p>
          <a:p>
            <a:pPr algn="r" rtl="1"/>
            <a:r>
              <a:rPr lang="fa-IR" sz="3200" dirty="0">
                <a:cs typeface="B Nazanin" panose="00000400000000000000" pitchFamily="2" charset="-78"/>
              </a:rPr>
              <a:t>خود رای و لجباز</a:t>
            </a:r>
          </a:p>
          <a:p>
            <a:pPr algn="r" rtl="1"/>
            <a:r>
              <a:rPr lang="fa-IR" sz="3200" dirty="0">
                <a:cs typeface="B Nazanin" panose="00000400000000000000" pitchFamily="2" charset="-78"/>
              </a:rPr>
              <a:t>خود بزرگ بین</a:t>
            </a:r>
          </a:p>
          <a:p>
            <a:pPr algn="r" rtl="1"/>
            <a:endParaRPr lang="fa-IR" sz="3200" dirty="0">
              <a:cs typeface="B Nazanin" panose="00000400000000000000" pitchFamily="2" charset="-78"/>
            </a:endParaRPr>
          </a:p>
          <a:p>
            <a:pPr algn="r" rtl="1"/>
            <a:endParaRPr lang="fa-IR" sz="3200" dirty="0">
              <a:cs typeface="B Nazanin" panose="00000400000000000000" pitchFamily="2" charset="-78"/>
            </a:endParaRPr>
          </a:p>
          <a:p>
            <a:pPr algn="r" rtl="1"/>
            <a:endParaRPr lang="en-US" sz="3200" dirty="0">
              <a:cs typeface="B Nazanin" panose="00000400000000000000" pitchFamily="2" charset="-78"/>
            </a:endParaRPr>
          </a:p>
        </p:txBody>
      </p:sp>
    </p:spTree>
    <p:extLst>
      <p:ext uri="{BB962C8B-B14F-4D97-AF65-F5344CB8AC3E}">
        <p14:creationId xmlns:p14="http://schemas.microsoft.com/office/powerpoint/2010/main" val="1243889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133181-209C-54C9-7873-E8322F8BCBB5}"/>
              </a:ext>
            </a:extLst>
          </p:cNvPr>
          <p:cNvSpPr>
            <a:spLocks noGrp="1"/>
          </p:cNvSpPr>
          <p:nvPr>
            <p:ph sz="half" idx="1"/>
          </p:nvPr>
        </p:nvSpPr>
        <p:spPr/>
        <p:txBody>
          <a:bodyPr>
            <a:normAutofit/>
          </a:bodyPr>
          <a:lstStyle/>
          <a:p>
            <a:pPr algn="l"/>
            <a:r>
              <a:rPr lang="en-US" b="0" i="0" u="none" strike="noStrike" baseline="0" dirty="0">
                <a:latin typeface="Times New Roman" panose="02020603050405020304" pitchFamily="18" charset="0"/>
              </a:rPr>
              <a:t>One of the reasons why parents cite wanting to have a second child is due to the</a:t>
            </a:r>
            <a:r>
              <a:rPr lang="fa-IR" b="0" i="0" u="none" strike="noStrike" baseline="0" dirty="0">
                <a:latin typeface="Times New Roman" panose="02020603050405020304" pitchFamily="18" charset="0"/>
              </a:rPr>
              <a:t> </a:t>
            </a:r>
            <a:r>
              <a:rPr lang="en-US" b="0" i="0" u="none" strike="noStrike" baseline="0" dirty="0">
                <a:latin typeface="Times New Roman" panose="02020603050405020304" pitchFamily="18" charset="0"/>
              </a:rPr>
              <a:t>negative stereotypes attributed to only-children still prevalent in most societies. </a:t>
            </a:r>
            <a:endParaRPr lang="fa-IR" b="0" i="0" u="none" strike="noStrike" baseline="0" dirty="0">
              <a:latin typeface="Times New Roman" panose="02020603050405020304" pitchFamily="18" charset="0"/>
            </a:endParaRPr>
          </a:p>
          <a:p>
            <a:pPr algn="l"/>
            <a:r>
              <a:rPr lang="en-US" b="0" i="0" u="none" strike="noStrike" baseline="0" dirty="0" err="1">
                <a:latin typeface="Times New Roman" panose="02020603050405020304" pitchFamily="18" charset="0"/>
              </a:rPr>
              <a:t>Onlychildren</a:t>
            </a:r>
            <a:r>
              <a:rPr lang="fa-IR" b="0" i="0" u="none" strike="noStrike" baseline="0" dirty="0">
                <a:latin typeface="Times New Roman" panose="02020603050405020304" pitchFamily="18" charset="0"/>
              </a:rPr>
              <a:t> </a:t>
            </a:r>
            <a:r>
              <a:rPr lang="en-US" b="0" i="0" u="none" strike="noStrike" baseline="0" dirty="0">
                <a:latin typeface="Times New Roman" panose="02020603050405020304" pitchFamily="18" charset="0"/>
              </a:rPr>
              <a:t>are often regarded as </a:t>
            </a:r>
            <a:r>
              <a:rPr lang="en-US" b="0" i="0" u="none" strike="noStrike" baseline="0" dirty="0">
                <a:solidFill>
                  <a:srgbClr val="C00000"/>
                </a:solidFill>
                <a:latin typeface="Times New Roman" panose="02020603050405020304" pitchFamily="18" charset="0"/>
              </a:rPr>
              <a:t>problematic</a:t>
            </a:r>
            <a:r>
              <a:rPr lang="en-US" b="0" i="0" u="none" strike="noStrike" baseline="0" dirty="0">
                <a:latin typeface="Times New Roman" panose="02020603050405020304" pitchFamily="18" charset="0"/>
              </a:rPr>
              <a:t>, </a:t>
            </a:r>
            <a:r>
              <a:rPr lang="en-US" b="0" i="0" u="none" strike="noStrike" baseline="0" dirty="0">
                <a:solidFill>
                  <a:srgbClr val="C00000"/>
                </a:solidFill>
                <a:latin typeface="Times New Roman" panose="02020603050405020304" pitchFamily="18" charset="0"/>
              </a:rPr>
              <a:t>antisocial</a:t>
            </a:r>
            <a:r>
              <a:rPr lang="en-US" b="0" i="0" u="none" strike="noStrike" baseline="0" dirty="0">
                <a:latin typeface="Times New Roman" panose="02020603050405020304" pitchFamily="18" charset="0"/>
              </a:rPr>
              <a:t> or </a:t>
            </a:r>
            <a:r>
              <a:rPr lang="en-US" b="0" i="0" u="none" strike="noStrike" baseline="0" dirty="0">
                <a:solidFill>
                  <a:srgbClr val="C00000"/>
                </a:solidFill>
                <a:latin typeface="Times New Roman" panose="02020603050405020304" pitchFamily="18" charset="0"/>
              </a:rPr>
              <a:t>overall maladjusted </a:t>
            </a:r>
            <a:r>
              <a:rPr lang="en-US" b="0" i="0" u="none" strike="noStrike" baseline="0" dirty="0">
                <a:latin typeface="Times New Roman" panose="02020603050405020304" pitchFamily="18" charset="0"/>
              </a:rPr>
              <a:t>(Falbo, 2020</a:t>
            </a:r>
            <a:r>
              <a:rPr lang="fa-IR" b="0" i="0" u="none" strike="noStrike" baseline="0" dirty="0">
                <a:latin typeface="Times New Roman" panose="02020603050405020304" pitchFamily="18" charset="0"/>
              </a:rPr>
              <a:t>(</a:t>
            </a:r>
            <a:endParaRPr lang="en-US" dirty="0"/>
          </a:p>
        </p:txBody>
      </p:sp>
      <p:sp>
        <p:nvSpPr>
          <p:cNvPr id="4" name="Content Placeholder 3">
            <a:extLst>
              <a:ext uri="{FF2B5EF4-FFF2-40B4-BE49-F238E27FC236}">
                <a16:creationId xmlns:a16="http://schemas.microsoft.com/office/drawing/2014/main" id="{345929DC-8988-3D3E-7B1C-07906F9D8832}"/>
              </a:ext>
            </a:extLst>
          </p:cNvPr>
          <p:cNvSpPr>
            <a:spLocks noGrp="1"/>
          </p:cNvSpPr>
          <p:nvPr>
            <p:ph sz="half" idx="2"/>
          </p:nvPr>
        </p:nvSpPr>
        <p:spPr>
          <a:xfrm>
            <a:off x="5854535" y="712519"/>
            <a:ext cx="5499265" cy="5464444"/>
          </a:xfrm>
        </p:spPr>
        <p:txBody>
          <a:bodyPr>
            <a:noAutofit/>
          </a:bodyPr>
          <a:lstStyle/>
          <a:p>
            <a:pPr algn="r" rtl="1"/>
            <a:r>
              <a:rPr lang="fa-IR" sz="3600" b="1" dirty="0">
                <a:solidFill>
                  <a:srgbClr val="C00000"/>
                </a:solidFill>
                <a:cs typeface="B Nazanin" panose="00000400000000000000" pitchFamily="2" charset="-78"/>
              </a:rPr>
              <a:t>تحقیقات 2020 نشان داده </a:t>
            </a:r>
            <a:r>
              <a:rPr lang="fa-IR" sz="3600" dirty="0">
                <a:solidFill>
                  <a:srgbClr val="C00000"/>
                </a:solidFill>
                <a:cs typeface="B Nazanin" panose="00000400000000000000" pitchFamily="2" charset="-78"/>
              </a:rPr>
              <a:t>یکی از علتهایی که </a:t>
            </a:r>
            <a:r>
              <a:rPr lang="fa-IR" sz="3600" b="1" dirty="0">
                <a:solidFill>
                  <a:srgbClr val="C00000"/>
                </a:solidFill>
                <a:cs typeface="B Nazanin" panose="00000400000000000000" pitchFamily="2" charset="-78"/>
              </a:rPr>
              <a:t>مردم به فکر بچه دوم </a:t>
            </a:r>
            <a:r>
              <a:rPr lang="fa-IR" sz="3600" dirty="0">
                <a:solidFill>
                  <a:srgbClr val="C00000"/>
                </a:solidFill>
                <a:cs typeface="B Nazanin" panose="00000400000000000000" pitchFamily="2" charset="-78"/>
              </a:rPr>
              <a:t>هستند همین باورهای ذهنی حاکم بر اکثریت است.</a:t>
            </a:r>
          </a:p>
          <a:p>
            <a:pPr algn="r" rtl="1"/>
            <a:r>
              <a:rPr lang="fa-IR" sz="3600" dirty="0">
                <a:cs typeface="B Nazanin" panose="00000400000000000000" pitchFamily="2" charset="-78"/>
              </a:rPr>
              <a:t>تک فرزندها از دید اکثر مردم:</a:t>
            </a:r>
          </a:p>
          <a:p>
            <a:pPr algn="r" rtl="1"/>
            <a:r>
              <a:rPr lang="fa-IR" sz="3600" dirty="0">
                <a:cs typeface="B Nazanin" panose="00000400000000000000" pitchFamily="2" charset="-78"/>
              </a:rPr>
              <a:t>یه جوری هستند</a:t>
            </a:r>
          </a:p>
          <a:p>
            <a:pPr algn="r" rtl="1"/>
            <a:r>
              <a:rPr lang="fa-IR" sz="3600" dirty="0">
                <a:cs typeface="B Nazanin" panose="00000400000000000000" pitchFamily="2" charset="-78"/>
              </a:rPr>
              <a:t>اجتماعی نیستند</a:t>
            </a:r>
          </a:p>
          <a:p>
            <a:pPr algn="r" rtl="1"/>
            <a:r>
              <a:rPr lang="fa-IR" sz="3600" dirty="0">
                <a:cs typeface="B Nazanin" panose="00000400000000000000" pitchFamily="2" charset="-78"/>
              </a:rPr>
              <a:t>و با کسی نمی جوشند.</a:t>
            </a: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42581132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FF828C-9E8C-D2E0-EF11-E4901E2FA4EF}"/>
              </a:ext>
            </a:extLst>
          </p:cNvPr>
          <p:cNvSpPr>
            <a:spLocks noGrp="1"/>
          </p:cNvSpPr>
          <p:nvPr>
            <p:ph sz="half" idx="1"/>
          </p:nvPr>
        </p:nvSpPr>
        <p:spPr/>
        <p:txBody>
          <a:bodyPr/>
          <a:lstStyle/>
          <a:p>
            <a:pPr algn="l"/>
            <a:r>
              <a:rPr lang="en-US" sz="2800" b="0" i="0" u="none" strike="noStrike" baseline="0" dirty="0">
                <a:latin typeface="Times New Roman" panose="02020603050405020304" pitchFamily="18" charset="0"/>
              </a:rPr>
              <a:t>These stereotypes about only-children can have a real impact on observed fertility</a:t>
            </a:r>
            <a:r>
              <a:rPr lang="fa-IR" sz="2800" b="0" i="0" u="none" strike="noStrike" baseline="0" dirty="0">
                <a:latin typeface="Times New Roman" panose="02020603050405020304" pitchFamily="18" charset="0"/>
              </a:rPr>
              <a:t> </a:t>
            </a:r>
            <a:r>
              <a:rPr lang="en-US" sz="2800" b="0" i="0" u="none" strike="noStrike" baseline="0" dirty="0">
                <a:latin typeface="Times New Roman" panose="02020603050405020304" pitchFamily="18" charset="0"/>
              </a:rPr>
              <a:t>rates and family sizes, as couples decide to have a second child, or no child at all, to avoid</a:t>
            </a:r>
            <a:r>
              <a:rPr lang="fa-IR" sz="2800" b="0" i="0" u="none" strike="noStrike" baseline="0" dirty="0">
                <a:latin typeface="Times New Roman" panose="02020603050405020304" pitchFamily="18" charset="0"/>
              </a:rPr>
              <a:t> </a:t>
            </a:r>
            <a:r>
              <a:rPr lang="en-US" sz="2800" b="0" i="0" u="none" strike="noStrike" baseline="0" dirty="0">
                <a:latin typeface="TimesNewRomanPSMT"/>
              </a:rPr>
              <a:t>having a “problematic” only</a:t>
            </a:r>
            <a:r>
              <a:rPr lang="en-US" sz="2800" b="0" i="0" u="none" strike="noStrike" baseline="0" dirty="0">
                <a:latin typeface="Times New Roman" panose="02020603050405020304" pitchFamily="18" charset="0"/>
              </a:rPr>
              <a:t>-child.</a:t>
            </a:r>
            <a:endParaRPr lang="en-US" dirty="0"/>
          </a:p>
        </p:txBody>
      </p:sp>
      <p:sp>
        <p:nvSpPr>
          <p:cNvPr id="4" name="Content Placeholder 3">
            <a:extLst>
              <a:ext uri="{FF2B5EF4-FFF2-40B4-BE49-F238E27FC236}">
                <a16:creationId xmlns:a16="http://schemas.microsoft.com/office/drawing/2014/main" id="{7D74270D-A706-6409-920B-BB7203ABB19B}"/>
              </a:ext>
            </a:extLst>
          </p:cNvPr>
          <p:cNvSpPr>
            <a:spLocks noGrp="1"/>
          </p:cNvSpPr>
          <p:nvPr>
            <p:ph sz="half" idx="2"/>
          </p:nvPr>
        </p:nvSpPr>
        <p:spPr/>
        <p:txBody>
          <a:bodyPr>
            <a:normAutofit/>
          </a:bodyPr>
          <a:lstStyle/>
          <a:p>
            <a:pPr algn="r" rtl="1"/>
            <a:r>
              <a:rPr lang="fa-IR" sz="3600" dirty="0">
                <a:cs typeface="B Nazanin" panose="00000400000000000000" pitchFamily="2" charset="-78"/>
              </a:rPr>
              <a:t>البته باید در ذهن داشت که اگر فشار روانی منفی زیاد باشد، برخی که رغبت چندانی به فرزند ندارند، ممکن است کلاً قید همان تک فرزند را هم بزنند.</a:t>
            </a:r>
            <a:endParaRPr lang="en-US" sz="3600" dirty="0">
              <a:cs typeface="B Nazanin" panose="00000400000000000000" pitchFamily="2" charset="-78"/>
            </a:endParaRPr>
          </a:p>
        </p:txBody>
      </p:sp>
    </p:spTree>
    <p:extLst>
      <p:ext uri="{BB962C8B-B14F-4D97-AF65-F5344CB8AC3E}">
        <p14:creationId xmlns:p14="http://schemas.microsoft.com/office/powerpoint/2010/main" val="9646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C98F9-BA05-8580-5648-4F6D51A67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13A99-F0E2-4233-C646-67D41013CAAE}"/>
              </a:ext>
            </a:extLst>
          </p:cNvPr>
          <p:cNvSpPr>
            <a:spLocks noGrp="1"/>
          </p:cNvSpPr>
          <p:nvPr>
            <p:ph type="title"/>
          </p:nvPr>
        </p:nvSpPr>
        <p:spPr/>
        <p:txBody>
          <a:bodyPr/>
          <a:lstStyle/>
          <a:p>
            <a:pPr algn="r" rtl="1"/>
            <a:r>
              <a:rPr lang="fa-IR" dirty="0">
                <a:cs typeface="B Titr" panose="00000700000000000000" pitchFamily="2" charset="-78"/>
              </a:rPr>
              <a:t>نتیجه گیری و خلاصه بخش اول</a:t>
            </a:r>
            <a:endParaRPr lang="en-US" dirty="0">
              <a:cs typeface="B Titr" panose="00000700000000000000" pitchFamily="2" charset="-78"/>
            </a:endParaRPr>
          </a:p>
        </p:txBody>
      </p:sp>
      <p:sp>
        <p:nvSpPr>
          <p:cNvPr id="5" name="Content Placeholder 4">
            <a:extLst>
              <a:ext uri="{FF2B5EF4-FFF2-40B4-BE49-F238E27FC236}">
                <a16:creationId xmlns:a16="http://schemas.microsoft.com/office/drawing/2014/main" id="{7C20B6FE-8A3C-EB80-FD15-83DB1A16BF49}"/>
              </a:ext>
            </a:extLst>
          </p:cNvPr>
          <p:cNvSpPr>
            <a:spLocks noGrp="1"/>
          </p:cNvSpPr>
          <p:nvPr>
            <p:ph idx="1"/>
          </p:nvPr>
        </p:nvSpPr>
        <p:spPr/>
        <p:txBody>
          <a:bodyPr>
            <a:normAutofit/>
          </a:bodyPr>
          <a:lstStyle/>
          <a:p>
            <a:pPr algn="r" rtl="1"/>
            <a:r>
              <a:rPr lang="fa-IR" sz="3600" dirty="0">
                <a:cs typeface="B Nazanin" panose="00000400000000000000" pitchFamily="2" charset="-78"/>
              </a:rPr>
              <a:t>با توجه به گذار جامعه به سمت مدرنیته و فردگرایی از یک سوی، و درس آموخته کشورهای غربی و شرقی مدرن، </a:t>
            </a:r>
            <a:r>
              <a:rPr lang="fa-IR" sz="3600" dirty="0">
                <a:solidFill>
                  <a:srgbClr val="FF0000"/>
                </a:solidFill>
                <a:cs typeface="B Nazanin" panose="00000400000000000000" pitchFamily="2" charset="-78"/>
              </a:rPr>
              <a:t>آگاه‌سازی جامعه </a:t>
            </a:r>
            <a:r>
              <a:rPr lang="fa-IR" sz="3600" dirty="0">
                <a:cs typeface="B Nazanin" panose="00000400000000000000" pitchFamily="2" charset="-78"/>
              </a:rPr>
              <a:t>پیرامون آسیب های تک‌فرزندی یک </a:t>
            </a:r>
            <a:r>
              <a:rPr lang="fa-IR" sz="3600" dirty="0">
                <a:solidFill>
                  <a:srgbClr val="FF0000"/>
                </a:solidFill>
                <a:cs typeface="B Nazanin" panose="00000400000000000000" pitchFamily="2" charset="-78"/>
              </a:rPr>
              <a:t>ضرورت و فوریت </a:t>
            </a:r>
            <a:r>
              <a:rPr lang="fa-IR" sz="3600" dirty="0">
                <a:cs typeface="B Nazanin" panose="00000400000000000000" pitchFamily="2" charset="-78"/>
              </a:rPr>
              <a:t>است.</a:t>
            </a:r>
          </a:p>
          <a:p>
            <a:pPr algn="r" rtl="1"/>
            <a:r>
              <a:rPr lang="fa-IR" sz="3600" dirty="0">
                <a:cs typeface="B Nazanin" panose="00000400000000000000" pitchFamily="2" charset="-78"/>
              </a:rPr>
              <a:t>تا دیر نشده با فرهنگ </a:t>
            </a:r>
            <a:r>
              <a:rPr lang="fa-IR" sz="3600" dirty="0">
                <a:solidFill>
                  <a:srgbClr val="FF0000"/>
                </a:solidFill>
                <a:cs typeface="B Nazanin" panose="00000400000000000000" pitchFamily="2" charset="-78"/>
              </a:rPr>
              <a:t>سازی اجازه ندهیم تک فرزندی نورم </a:t>
            </a:r>
            <a:r>
              <a:rPr lang="fa-IR" sz="3600" dirty="0">
                <a:cs typeface="B Nazanin" panose="00000400000000000000" pitchFamily="2" charset="-78"/>
              </a:rPr>
              <a:t>شود.</a:t>
            </a:r>
          </a:p>
          <a:p>
            <a:pPr algn="r" rtl="1"/>
            <a:r>
              <a:rPr lang="fa-IR" sz="3600" dirty="0">
                <a:cs typeface="B Nazanin" panose="00000400000000000000" pitchFamily="2" charset="-78"/>
              </a:rPr>
              <a:t>به ویژه این فوریت در </a:t>
            </a:r>
            <a:r>
              <a:rPr lang="fa-IR" sz="3600" dirty="0">
                <a:solidFill>
                  <a:srgbClr val="FF0000"/>
                </a:solidFill>
                <a:cs typeface="B Nazanin" panose="00000400000000000000" pitchFamily="2" charset="-78"/>
              </a:rPr>
              <a:t>کلانشهرها</a:t>
            </a:r>
            <a:r>
              <a:rPr lang="fa-IR" sz="3600" dirty="0">
                <a:cs typeface="B Nazanin" panose="00000400000000000000" pitchFamily="2" charset="-78"/>
              </a:rPr>
              <a:t> موضوعیت بیشتری دارد.</a:t>
            </a: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3817938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7D6C2-DE8E-410A-B4BD-10220A00EA82}"/>
              </a:ext>
            </a:extLst>
          </p:cNvPr>
          <p:cNvSpPr>
            <a:spLocks noGrp="1"/>
          </p:cNvSpPr>
          <p:nvPr>
            <p:ph type="title"/>
          </p:nvPr>
        </p:nvSpPr>
        <p:spPr/>
        <p:txBody>
          <a:bodyPr/>
          <a:lstStyle/>
          <a:p>
            <a:pPr algn="r" rtl="1"/>
            <a:r>
              <a:rPr lang="fa-IR" dirty="0">
                <a:solidFill>
                  <a:srgbClr val="00B0F0"/>
                </a:solidFill>
                <a:cs typeface="B Titr" panose="00000700000000000000" pitchFamily="2" charset="-78"/>
              </a:rPr>
              <a:t>چه باید کرد؟</a:t>
            </a:r>
            <a:endParaRPr lang="en-US" dirty="0">
              <a:solidFill>
                <a:srgbClr val="00B0F0"/>
              </a:solidFill>
              <a:cs typeface="B Titr" panose="00000700000000000000" pitchFamily="2" charset="-78"/>
            </a:endParaRPr>
          </a:p>
        </p:txBody>
      </p:sp>
      <p:sp>
        <p:nvSpPr>
          <p:cNvPr id="3" name="Content Placeholder 2">
            <a:extLst>
              <a:ext uri="{FF2B5EF4-FFF2-40B4-BE49-F238E27FC236}">
                <a16:creationId xmlns:a16="http://schemas.microsoft.com/office/drawing/2014/main" id="{F749BA3D-12DE-46ED-A2E9-483439EA6872}"/>
              </a:ext>
            </a:extLst>
          </p:cNvPr>
          <p:cNvSpPr>
            <a:spLocks noGrp="1"/>
          </p:cNvSpPr>
          <p:nvPr>
            <p:ph idx="1"/>
          </p:nvPr>
        </p:nvSpPr>
        <p:spPr/>
        <p:txBody>
          <a:bodyPr>
            <a:normAutofit/>
          </a:bodyPr>
          <a:lstStyle/>
          <a:p>
            <a:pPr algn="r" rtl="1"/>
            <a:r>
              <a:rPr lang="fa-IR" sz="4000" b="1" i="0" u="none" strike="noStrike" baseline="0" dirty="0">
                <a:solidFill>
                  <a:srgbClr val="C00000"/>
                </a:solidFill>
                <a:latin typeface="BMitra"/>
                <a:cs typeface="B Mitra" panose="00000400000000000000" pitchFamily="2" charset="-78"/>
              </a:rPr>
              <a:t>فکر را در کشور بگسترانید</a:t>
            </a:r>
            <a:r>
              <a:rPr lang="fa-IR" sz="4000" b="1" i="0" u="none" strike="noStrike" baseline="0" dirty="0">
                <a:latin typeface="BMitra"/>
                <a:cs typeface="B Mitra" panose="00000400000000000000" pitchFamily="2" charset="-78"/>
              </a:rPr>
              <a:t>؛ آن وقت فکری هم که گسترش پیدا می کند، </a:t>
            </a:r>
            <a:r>
              <a:rPr lang="fa-IR" sz="4000" b="1" i="0" u="none" strike="noStrike" baseline="0" dirty="0">
                <a:solidFill>
                  <a:srgbClr val="C00000"/>
                </a:solidFill>
                <a:latin typeface="BMitra"/>
                <a:cs typeface="B Mitra" panose="00000400000000000000" pitchFamily="2" charset="-78"/>
              </a:rPr>
              <a:t>باید فکر عمیق و اساسی و منطقی و قانع کننده برای هر کسی</a:t>
            </a:r>
            <a:r>
              <a:rPr lang="fa-IR" sz="4000" b="1" i="0" u="none" strike="noStrike" baseline="0" dirty="0">
                <a:latin typeface="BMitra"/>
                <a:cs typeface="B Mitra" panose="00000400000000000000" pitchFamily="2" charset="-78"/>
              </a:rPr>
              <a:t> </a:t>
            </a:r>
            <a:r>
              <a:rPr lang="fa-IR" sz="4000" b="1" dirty="0">
                <a:latin typeface="BMitra"/>
                <a:cs typeface="B Mitra" panose="00000400000000000000" pitchFamily="2" charset="-78"/>
              </a:rPr>
              <a:t>باشد. </a:t>
            </a:r>
            <a:endParaRPr lang="fa-IR" sz="2400" b="1" dirty="0">
              <a:latin typeface="BMitra"/>
              <a:cs typeface="B Mitra" panose="00000400000000000000" pitchFamily="2" charset="-78"/>
            </a:endParaRPr>
          </a:p>
          <a:p>
            <a:pPr algn="r" rtl="1"/>
            <a:r>
              <a:rPr lang="fa-IR" sz="2400" b="0" i="0" u="none" strike="noStrike" baseline="0" dirty="0">
                <a:solidFill>
                  <a:srgbClr val="FF00FF"/>
                </a:solidFill>
                <a:latin typeface="BMitra"/>
                <a:cs typeface="B Titr" panose="00000700000000000000" pitchFamily="2" charset="-78"/>
              </a:rPr>
              <a:t>بیانات رهبر معظم انقلاب در دیدار با اعضای همايش ملي تغييرات جمعيتي و نقش آن در تحولات مختلف جامعه 6/ 8/ 92</a:t>
            </a:r>
            <a:endParaRPr lang="en-US" sz="2400" dirty="0">
              <a:cs typeface="B Titr" panose="00000700000000000000" pitchFamily="2" charset="-78"/>
            </a:endParaRPr>
          </a:p>
          <a:p>
            <a:pPr algn="r" rtl="1"/>
            <a:endParaRPr lang="en-US" sz="2400" b="1" dirty="0">
              <a:latin typeface="BMitra"/>
              <a:cs typeface="B Mitra" panose="00000400000000000000" pitchFamily="2" charset="-78"/>
            </a:endParaRPr>
          </a:p>
        </p:txBody>
      </p:sp>
    </p:spTree>
    <p:extLst>
      <p:ext uri="{BB962C8B-B14F-4D97-AF65-F5344CB8AC3E}">
        <p14:creationId xmlns:p14="http://schemas.microsoft.com/office/powerpoint/2010/main" val="330574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35E5D-1C19-2110-3D9B-D428FE33CB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47CCFC-0AD6-FB63-22BC-187DEB4521EC}"/>
              </a:ext>
            </a:extLst>
          </p:cNvPr>
          <p:cNvSpPr>
            <a:spLocks noGrp="1"/>
          </p:cNvSpPr>
          <p:nvPr>
            <p:ph idx="1"/>
          </p:nvPr>
        </p:nvSpPr>
        <p:spPr/>
        <p:txBody>
          <a:bodyPr>
            <a:normAutofit/>
          </a:bodyPr>
          <a:lstStyle/>
          <a:p>
            <a:pPr marL="0" indent="0" algn="ctr" rtl="1">
              <a:buNone/>
            </a:pPr>
            <a:r>
              <a:rPr lang="fa-IR" sz="4400" b="1" dirty="0">
                <a:solidFill>
                  <a:srgbClr val="00B0F0"/>
                </a:solidFill>
                <a:cs typeface="B Titr" panose="00000700000000000000" pitchFamily="2" charset="-78"/>
              </a:rPr>
              <a:t>اولویت دادن به گفتمان سازی</a:t>
            </a:r>
            <a:endParaRPr lang="en-US" sz="4400" dirty="0">
              <a:solidFill>
                <a:srgbClr val="00B0F0"/>
              </a:solidFill>
              <a:cs typeface="B Titr" panose="00000700000000000000" pitchFamily="2" charset="-78"/>
            </a:endParaRPr>
          </a:p>
        </p:txBody>
      </p:sp>
    </p:spTree>
    <p:extLst>
      <p:ext uri="{BB962C8B-B14F-4D97-AF65-F5344CB8AC3E}">
        <p14:creationId xmlns:p14="http://schemas.microsoft.com/office/powerpoint/2010/main" val="378439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BF590-FC21-DDAA-1D55-4C1CCE41D335}"/>
              </a:ext>
            </a:extLst>
          </p:cNvPr>
          <p:cNvSpPr>
            <a:spLocks noGrp="1"/>
          </p:cNvSpPr>
          <p:nvPr>
            <p:ph type="title"/>
          </p:nvPr>
        </p:nvSpPr>
        <p:spPr>
          <a:xfrm>
            <a:off x="838200" y="365125"/>
            <a:ext cx="10515600" cy="763031"/>
          </a:xfrm>
        </p:spPr>
        <p:txBody>
          <a:bodyPr/>
          <a:lstStyle/>
          <a:p>
            <a:pPr algn="r" rtl="1"/>
            <a:r>
              <a:rPr lang="fa-IR" dirty="0">
                <a:solidFill>
                  <a:srgbClr val="0070C0"/>
                </a:solidFill>
                <a:cs typeface="B Titr" panose="00000700000000000000" pitchFamily="2" charset="-78"/>
              </a:rPr>
              <a:t>عوامل مرتبط با قصد فرزندآوری</a:t>
            </a:r>
            <a:endParaRPr lang="en-US" dirty="0">
              <a:solidFill>
                <a:srgbClr val="0070C0"/>
              </a:solidFill>
              <a:cs typeface="B Titr" panose="00000700000000000000" pitchFamily="2" charset="-78"/>
            </a:endParaRPr>
          </a:p>
        </p:txBody>
      </p:sp>
      <p:sp>
        <p:nvSpPr>
          <p:cNvPr id="3" name="Content Placeholder 2">
            <a:extLst>
              <a:ext uri="{FF2B5EF4-FFF2-40B4-BE49-F238E27FC236}">
                <a16:creationId xmlns:a16="http://schemas.microsoft.com/office/drawing/2014/main" id="{42ABB2CE-488B-05E2-8C2A-28684E7B2CA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66306B8-85B5-C805-6A28-D8F5AB204A01}"/>
              </a:ext>
            </a:extLst>
          </p:cNvPr>
          <p:cNvPicPr>
            <a:picLocks noChangeAspect="1"/>
          </p:cNvPicPr>
          <p:nvPr/>
        </p:nvPicPr>
        <p:blipFill>
          <a:blip r:embed="rId2"/>
          <a:stretch>
            <a:fillRect/>
          </a:stretch>
        </p:blipFill>
        <p:spPr>
          <a:xfrm>
            <a:off x="0" y="1450848"/>
            <a:ext cx="12192000" cy="5407152"/>
          </a:xfrm>
          <a:prstGeom prst="rect">
            <a:avLst/>
          </a:prstGeom>
        </p:spPr>
      </p:pic>
    </p:spTree>
    <p:extLst>
      <p:ext uri="{BB962C8B-B14F-4D97-AF65-F5344CB8AC3E}">
        <p14:creationId xmlns:p14="http://schemas.microsoft.com/office/powerpoint/2010/main" val="26456655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64AE0-BC03-592B-000E-FE0C0AAF990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1843367-1D11-5666-96F5-EBEDF6FDD118}"/>
              </a:ext>
            </a:extLst>
          </p:cNvPr>
          <p:cNvPicPr>
            <a:picLocks noGrp="1" noChangeAspect="1"/>
          </p:cNvPicPr>
          <p:nvPr>
            <p:ph idx="1"/>
          </p:nvPr>
        </p:nvPicPr>
        <p:blipFill>
          <a:blip r:embed="rId2"/>
          <a:stretch>
            <a:fillRect/>
          </a:stretch>
        </p:blipFill>
        <p:spPr>
          <a:xfrm>
            <a:off x="1425039" y="0"/>
            <a:ext cx="7992094" cy="6887991"/>
          </a:xfrm>
        </p:spPr>
      </p:pic>
    </p:spTree>
    <p:extLst>
      <p:ext uri="{BB962C8B-B14F-4D97-AF65-F5344CB8AC3E}">
        <p14:creationId xmlns:p14="http://schemas.microsoft.com/office/powerpoint/2010/main" val="41276349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626F-C800-7CD0-E821-015A1B67EA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ACA3F8-FF04-85AD-833D-662156832CC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C031589-837A-3144-C87C-4B71FF1EE196}"/>
              </a:ext>
            </a:extLst>
          </p:cNvPr>
          <p:cNvPicPr>
            <a:picLocks noChangeAspect="1"/>
          </p:cNvPicPr>
          <p:nvPr/>
        </p:nvPicPr>
        <p:blipFill>
          <a:blip r:embed="rId2"/>
          <a:stretch>
            <a:fillRect/>
          </a:stretch>
        </p:blipFill>
        <p:spPr>
          <a:xfrm>
            <a:off x="0" y="742482"/>
            <a:ext cx="12192000" cy="5373036"/>
          </a:xfrm>
          <a:prstGeom prst="rect">
            <a:avLst/>
          </a:prstGeom>
        </p:spPr>
      </p:pic>
    </p:spTree>
    <p:extLst>
      <p:ext uri="{BB962C8B-B14F-4D97-AF65-F5344CB8AC3E}">
        <p14:creationId xmlns:p14="http://schemas.microsoft.com/office/powerpoint/2010/main" val="4194910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632F-E9E6-1184-4CD1-5F96B6503205}"/>
              </a:ext>
            </a:extLst>
          </p:cNvPr>
          <p:cNvSpPr>
            <a:spLocks noGrp="1"/>
          </p:cNvSpPr>
          <p:nvPr>
            <p:ph type="title"/>
          </p:nvPr>
        </p:nvSpPr>
        <p:spPr>
          <a:xfrm>
            <a:off x="6258296" y="95003"/>
            <a:ext cx="5416138" cy="2874868"/>
          </a:xfrm>
        </p:spPr>
        <p:txBody>
          <a:bodyPr/>
          <a:lstStyle/>
          <a:p>
            <a:pPr algn="r" rtl="1"/>
            <a:r>
              <a:rPr lang="fa-IR" dirty="0">
                <a:cs typeface="B Titr" panose="00000700000000000000" pitchFamily="2" charset="-78"/>
              </a:rPr>
              <a:t>افزایش تک فرزندی  یک </a:t>
            </a:r>
            <a:r>
              <a:rPr lang="fa-IR" dirty="0">
                <a:solidFill>
                  <a:srgbClr val="FF0000"/>
                </a:solidFill>
                <a:cs typeface="B Titr" panose="00000700000000000000" pitchFamily="2" charset="-78"/>
              </a:rPr>
              <a:t>تلنگر</a:t>
            </a:r>
            <a:r>
              <a:rPr lang="fa-IR" dirty="0">
                <a:cs typeface="B Titr" panose="00000700000000000000" pitchFamily="2" charset="-78"/>
              </a:rPr>
              <a:t> به جامعه است!</a:t>
            </a:r>
            <a:br>
              <a:rPr lang="fa-IR" dirty="0">
                <a:cs typeface="B Titr" panose="00000700000000000000" pitchFamily="2" charset="-78"/>
              </a:rPr>
            </a:br>
            <a:r>
              <a:rPr lang="fa-IR" dirty="0">
                <a:cs typeface="B Titr" panose="00000700000000000000" pitchFamily="2" charset="-78"/>
              </a:rPr>
              <a:t>مانند یک بارومتر که فشار را می‌سنجد!</a:t>
            </a:r>
            <a:endParaRPr lang="en-US" dirty="0">
              <a:cs typeface="B Titr" panose="00000700000000000000" pitchFamily="2" charset="-78"/>
            </a:endParaRPr>
          </a:p>
        </p:txBody>
      </p:sp>
      <p:pic>
        <p:nvPicPr>
          <p:cNvPr id="3074" name="Picture 2">
            <a:extLst>
              <a:ext uri="{FF2B5EF4-FFF2-40B4-BE49-F238E27FC236}">
                <a16:creationId xmlns:a16="http://schemas.microsoft.com/office/drawing/2014/main" id="{5FEF243F-0203-822B-B677-81DF6BC4DF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504" y="0"/>
            <a:ext cx="4298867" cy="689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1737B75-5BC7-5D7D-91C3-7E1133FBA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067" y="3843771"/>
            <a:ext cx="4563159" cy="3051613"/>
          </a:xfrm>
          <a:prstGeom prst="rect">
            <a:avLst/>
          </a:prstGeom>
        </p:spPr>
      </p:pic>
      <p:pic>
        <p:nvPicPr>
          <p:cNvPr id="5" name="Picture 4">
            <a:extLst>
              <a:ext uri="{FF2B5EF4-FFF2-40B4-BE49-F238E27FC236}">
                <a16:creationId xmlns:a16="http://schemas.microsoft.com/office/drawing/2014/main" id="{C7D8DA1E-6DFA-5752-BC6C-507DE90339FC}"/>
              </a:ext>
            </a:extLst>
          </p:cNvPr>
          <p:cNvPicPr>
            <a:picLocks noChangeAspect="1"/>
          </p:cNvPicPr>
          <p:nvPr/>
        </p:nvPicPr>
        <p:blipFill>
          <a:blip r:embed="rId4"/>
          <a:stretch>
            <a:fillRect/>
          </a:stretch>
        </p:blipFill>
        <p:spPr>
          <a:xfrm>
            <a:off x="8265226" y="4501936"/>
            <a:ext cx="3926774" cy="2356064"/>
          </a:xfrm>
          <a:prstGeom prst="rect">
            <a:avLst/>
          </a:prstGeom>
        </p:spPr>
      </p:pic>
    </p:spTree>
    <p:extLst>
      <p:ext uri="{BB962C8B-B14F-4D97-AF65-F5344CB8AC3E}">
        <p14:creationId xmlns:p14="http://schemas.microsoft.com/office/powerpoint/2010/main" val="1132883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8F9D4-0B11-6656-5688-CBEE9B5CC135}"/>
              </a:ext>
            </a:extLst>
          </p:cNvPr>
          <p:cNvPicPr>
            <a:picLocks noChangeAspect="1"/>
          </p:cNvPicPr>
          <p:nvPr/>
        </p:nvPicPr>
        <p:blipFill>
          <a:blip r:embed="rId2"/>
          <a:stretch>
            <a:fillRect/>
          </a:stretch>
        </p:blipFill>
        <p:spPr>
          <a:xfrm>
            <a:off x="2076450" y="404812"/>
            <a:ext cx="8039100" cy="6048375"/>
          </a:xfrm>
          <a:prstGeom prst="rect">
            <a:avLst/>
          </a:prstGeom>
        </p:spPr>
      </p:pic>
    </p:spTree>
    <p:extLst>
      <p:ext uri="{BB962C8B-B14F-4D97-AF65-F5344CB8AC3E}">
        <p14:creationId xmlns:p14="http://schemas.microsoft.com/office/powerpoint/2010/main" val="3245310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90" y="243930"/>
            <a:ext cx="10515600" cy="1325563"/>
          </a:xfrm>
        </p:spPr>
        <p:txBody>
          <a:bodyPr>
            <a:normAutofit/>
          </a:bodyPr>
          <a:lstStyle/>
          <a:p>
            <a:pPr algn="ctr"/>
            <a:r>
              <a:rPr lang="fa-IR" sz="4000" dirty="0">
                <a:solidFill>
                  <a:srgbClr val="00B0F0"/>
                </a:solidFill>
                <a:latin typeface="Calibri" panose="020F0502020204030204" pitchFamily="34" charset="0"/>
                <a:ea typeface="Calibri" panose="020F0502020204030204" pitchFamily="34" charset="0"/>
                <a:cs typeface="B Titr" panose="00000700000000000000" pitchFamily="2" charset="-78"/>
              </a:rPr>
              <a:t>عوامل خرد (یا میکرو) که به فرد یا زوج مربوط می شوند</a:t>
            </a:r>
            <a:br>
              <a:rPr lang="fa-IR" sz="4000" dirty="0">
                <a:solidFill>
                  <a:srgbClr val="00B0F0"/>
                </a:solidFill>
                <a:latin typeface="Calibri" panose="020F0502020204030204" pitchFamily="34" charset="0"/>
                <a:ea typeface="Calibri" panose="020F0502020204030204" pitchFamily="34" charset="0"/>
                <a:cs typeface="B Titr" panose="00000700000000000000" pitchFamily="2" charset="-78"/>
              </a:rPr>
            </a:br>
            <a:r>
              <a:rPr lang="fa-IR" sz="4000" dirty="0">
                <a:solidFill>
                  <a:srgbClr val="00B0F0"/>
                </a:solidFill>
                <a:latin typeface="Calibri" panose="020F0502020204030204" pitchFamily="34" charset="0"/>
                <a:ea typeface="Calibri" panose="020F0502020204030204" pitchFamily="34" charset="0"/>
                <a:cs typeface="B Titr" panose="00000700000000000000" pitchFamily="2" charset="-78"/>
              </a:rPr>
              <a:t>نظریه رفتار برنامه ریزی شده</a:t>
            </a:r>
            <a:endParaRPr lang="en-US" sz="4000" dirty="0">
              <a:solidFill>
                <a:srgbClr val="00B0F0"/>
              </a:solidFill>
              <a:cs typeface="B Titr" panose="00000700000000000000" pitchFamily="2" charset="-78"/>
            </a:endParaRPr>
          </a:p>
        </p:txBody>
      </p:sp>
      <p:pic>
        <p:nvPicPr>
          <p:cNvPr id="4" name="Content Placeholder 3"/>
          <p:cNvPicPr>
            <a:picLocks noGrp="1" noChangeAspect="1"/>
          </p:cNvPicPr>
          <p:nvPr>
            <p:ph idx="1"/>
          </p:nvPr>
        </p:nvPicPr>
        <p:blipFill>
          <a:blip r:embed="rId2"/>
          <a:stretch>
            <a:fillRect/>
          </a:stretch>
        </p:blipFill>
        <p:spPr>
          <a:xfrm>
            <a:off x="-101825" y="1569492"/>
            <a:ext cx="12293825" cy="5165473"/>
          </a:xfrm>
          <a:prstGeom prst="rect">
            <a:avLst/>
          </a:prstGeom>
        </p:spPr>
      </p:pic>
    </p:spTree>
    <p:extLst>
      <p:ext uri="{BB962C8B-B14F-4D97-AF65-F5344CB8AC3E}">
        <p14:creationId xmlns:p14="http://schemas.microsoft.com/office/powerpoint/2010/main" val="632017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979322" y="288638"/>
            <a:ext cx="9237241" cy="6110936"/>
            <a:chOff x="1980" y="8938"/>
            <a:chExt cx="8452" cy="4031"/>
          </a:xfrm>
        </p:grpSpPr>
        <p:sp>
          <p:nvSpPr>
            <p:cNvPr id="3" name="Text Box 21"/>
            <p:cNvSpPr txBox="1">
              <a:spLocks noChangeArrowheads="1"/>
            </p:cNvSpPr>
            <p:nvPr/>
          </p:nvSpPr>
          <p:spPr bwMode="auto">
            <a:xfrm>
              <a:off x="1980" y="12645"/>
              <a:ext cx="8452" cy="32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fa-IR" sz="2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B Titr" panose="00000700000000000000" pitchFamily="2" charset="-78"/>
                </a:rPr>
                <a:t>عوامل منجر به رفتار بر اساس نظریه رفتار برنامه ریزی شده</a:t>
              </a:r>
              <a:endPar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B Titr" panose="00000700000000000000" pitchFamily="2" charset="-78"/>
              </a:endParaRPr>
            </a:p>
          </p:txBody>
        </p:sp>
        <p:sp>
          <p:nvSpPr>
            <p:cNvPr id="7" name="Rectangle 6"/>
            <p:cNvSpPr>
              <a:spLocks noChangeArrowheads="1"/>
            </p:cNvSpPr>
            <p:nvPr/>
          </p:nvSpPr>
          <p:spPr bwMode="auto">
            <a:xfrm>
              <a:off x="2799" y="8938"/>
              <a:ext cx="2761" cy="870"/>
            </a:xfrm>
            <a:prstGeom prst="rect">
              <a:avLst/>
            </a:prstGeom>
            <a:solidFill>
              <a:srgbClr val="FFFF00"/>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rPr>
                <a:t>نگرش نسبت به رفتار</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endParaRPr>
            </a:p>
          </p:txBody>
        </p:sp>
        <p:sp>
          <p:nvSpPr>
            <p:cNvPr id="8" name="Rectangle 7"/>
            <p:cNvSpPr>
              <a:spLocks noChangeArrowheads="1"/>
            </p:cNvSpPr>
            <p:nvPr/>
          </p:nvSpPr>
          <p:spPr bwMode="auto">
            <a:xfrm>
              <a:off x="2799" y="10102"/>
              <a:ext cx="2761" cy="1259"/>
            </a:xfrm>
            <a:prstGeom prst="rect">
              <a:avLst/>
            </a:prstGeom>
            <a:solidFill>
              <a:srgbClr val="00B0F0"/>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rPr>
                <a:t>برداشت فرد از اینکه چقدر تحت فشار جامعه هست</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endParaRPr>
            </a:p>
          </p:txBody>
        </p:sp>
        <p:sp>
          <p:nvSpPr>
            <p:cNvPr id="9" name="Rectangle 8"/>
            <p:cNvSpPr>
              <a:spLocks noChangeArrowheads="1"/>
            </p:cNvSpPr>
            <p:nvPr/>
          </p:nvSpPr>
          <p:spPr bwMode="auto">
            <a:xfrm>
              <a:off x="2799" y="11569"/>
              <a:ext cx="2761" cy="94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rPr>
                <a:t>حس فرد نسبت به توان انجام رفتار</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endParaRPr>
            </a:p>
          </p:txBody>
        </p:sp>
        <p:sp>
          <p:nvSpPr>
            <p:cNvPr id="10" name="Rectangle 9"/>
            <p:cNvSpPr>
              <a:spLocks noChangeArrowheads="1"/>
            </p:cNvSpPr>
            <p:nvPr/>
          </p:nvSpPr>
          <p:spPr bwMode="auto">
            <a:xfrm>
              <a:off x="6553" y="10439"/>
              <a:ext cx="1348" cy="62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a-IR"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rPr>
                <a:t>قصد</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endParaRPr>
            </a:p>
          </p:txBody>
        </p:sp>
        <p:sp>
          <p:nvSpPr>
            <p:cNvPr id="11" name="Rectangle 10"/>
            <p:cNvSpPr>
              <a:spLocks noChangeArrowheads="1"/>
            </p:cNvSpPr>
            <p:nvPr/>
          </p:nvSpPr>
          <p:spPr bwMode="auto">
            <a:xfrm>
              <a:off x="8744" y="10452"/>
              <a:ext cx="1348" cy="628"/>
            </a:xfrm>
            <a:prstGeom prst="rect">
              <a:avLst/>
            </a:prstGeom>
            <a:solidFill>
              <a:srgbClr val="FFC000"/>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fa-IR"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rPr>
                <a:t>رفتار</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endParaRPr>
            </a:p>
          </p:txBody>
        </p:sp>
        <p:cxnSp>
          <p:nvCxnSpPr>
            <p:cNvPr id="15" name="AutoShape 33"/>
            <p:cNvCxnSpPr>
              <a:cxnSpLocks noChangeShapeType="1"/>
            </p:cNvCxnSpPr>
            <p:nvPr/>
          </p:nvCxnSpPr>
          <p:spPr bwMode="auto">
            <a:xfrm>
              <a:off x="5560" y="9455"/>
              <a:ext cx="993" cy="124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6" name="AutoShape 34"/>
            <p:cNvCxnSpPr>
              <a:cxnSpLocks noChangeShapeType="1"/>
            </p:cNvCxnSpPr>
            <p:nvPr/>
          </p:nvCxnSpPr>
          <p:spPr bwMode="auto">
            <a:xfrm>
              <a:off x="5560" y="10738"/>
              <a:ext cx="993"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7" name="AutoShape 35"/>
            <p:cNvCxnSpPr>
              <a:cxnSpLocks noChangeShapeType="1"/>
            </p:cNvCxnSpPr>
            <p:nvPr/>
          </p:nvCxnSpPr>
          <p:spPr bwMode="auto">
            <a:xfrm flipV="1">
              <a:off x="5560" y="10817"/>
              <a:ext cx="993" cy="1283"/>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8" name="AutoShape 36"/>
            <p:cNvCxnSpPr>
              <a:cxnSpLocks noChangeShapeType="1"/>
            </p:cNvCxnSpPr>
            <p:nvPr/>
          </p:nvCxnSpPr>
          <p:spPr bwMode="auto">
            <a:xfrm>
              <a:off x="7901" y="10738"/>
              <a:ext cx="843" cy="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9" name="AutoShape 37"/>
            <p:cNvCxnSpPr>
              <a:cxnSpLocks noChangeShapeType="1"/>
            </p:cNvCxnSpPr>
            <p:nvPr/>
          </p:nvCxnSpPr>
          <p:spPr bwMode="auto">
            <a:xfrm flipV="1">
              <a:off x="5560" y="10921"/>
              <a:ext cx="3184" cy="1179"/>
            </a:xfrm>
            <a:prstGeom prst="straightConnector1">
              <a:avLst/>
            </a:prstGeom>
            <a:noFill/>
            <a:ln w="9525">
              <a:solidFill>
                <a:srgbClr val="000000"/>
              </a:solidFill>
              <a:prstDash val="dash"/>
              <a:round/>
              <a:headEnd/>
              <a:tailEnd type="triangle" w="med" len="med"/>
            </a:ln>
            <a:extLst>
              <a:ext uri="{909E8E84-426E-40DD-AFC4-6F175D3DCCD1}">
                <a14:hiddenFill xmlns:a14="http://schemas.microsoft.com/office/drawing/2010/main">
                  <a:noFill/>
                </a14:hiddenFill>
              </a:ext>
            </a:extLst>
          </p:spPr>
        </p:cxnSp>
      </p:grpSp>
      <p:sp>
        <p:nvSpPr>
          <p:cNvPr id="4" name="Rectangle 3">
            <a:extLst>
              <a:ext uri="{FF2B5EF4-FFF2-40B4-BE49-F238E27FC236}">
                <a16:creationId xmlns:a16="http://schemas.microsoft.com/office/drawing/2014/main" id="{EF50140C-FD65-BDE7-ADCA-5ACA0C3DFB6F}"/>
              </a:ext>
            </a:extLst>
          </p:cNvPr>
          <p:cNvSpPr>
            <a:spLocks noChangeArrowheads="1"/>
          </p:cNvSpPr>
          <p:nvPr/>
        </p:nvSpPr>
        <p:spPr bwMode="auto">
          <a:xfrm>
            <a:off x="76765" y="437406"/>
            <a:ext cx="3307703" cy="5856516"/>
          </a:xfrm>
          <a:prstGeom prst="rect">
            <a:avLst/>
          </a:prstGeom>
          <a:solidFill>
            <a:srgbClr val="00B0F0"/>
          </a:solidFill>
          <a:ln w="9525">
            <a:solidFill>
              <a:srgbClr val="000000"/>
            </a:solidFill>
            <a:miter lim="800000"/>
            <a:headEnd/>
            <a:tailEnd/>
          </a:ln>
        </p:spPr>
        <p:txBody>
          <a:bodyPr rot="0" vert="horz" wrap="square" lIns="91440" tIns="45720" rIns="91440" bIns="45720" anchor="t" anchorCtr="0" upright="1">
            <a:noAutofit/>
          </a:bodyPr>
          <a:lstStyle/>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fa-IR" sz="32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B Titr" panose="00000700000000000000" pitchFamily="2" charset="-78"/>
              </a:rPr>
              <a:t>هنجار ذهنی:</a:t>
            </a:r>
          </a:p>
          <a:p>
            <a:pPr marL="0" marR="0" lvl="0" indent="0" algn="ctr" defTabSz="914400" rtl="1" eaLnBrk="1" fontAlgn="auto" latinLnBrk="0" hangingPunct="1">
              <a:lnSpc>
                <a:spcPct val="107000"/>
              </a:lnSpc>
              <a:spcBef>
                <a:spcPts val="0"/>
              </a:spcBef>
              <a:spcAft>
                <a:spcPts val="800"/>
              </a:spcAft>
              <a:buClrTx/>
              <a:buSzTx/>
              <a:buFontTx/>
              <a:buNone/>
              <a:tabLst/>
              <a:defRPr/>
            </a:pPr>
            <a:r>
              <a:rPr lang="fa-IR" sz="2800" dirty="0">
                <a:solidFill>
                  <a:prstClr val="black"/>
                </a:solidFill>
                <a:latin typeface="Calibri" panose="020F0502020204030204" pitchFamily="34" charset="0"/>
                <a:ea typeface="Calibri" panose="020F0502020204030204" pitchFamily="34" charset="0"/>
                <a:cs typeface="B Titr" panose="00000700000000000000" pitchFamily="2" charset="-78"/>
              </a:rPr>
              <a:t>هنجار توصیفی</a:t>
            </a:r>
          </a:p>
          <a:p>
            <a:pPr marL="0" marR="0" lvl="0" indent="0" algn="ctr" defTabSz="914400" rtl="1" eaLnBrk="1" fontAlgn="auto" latinLnBrk="0" hangingPunct="1">
              <a:lnSpc>
                <a:spcPct val="107000"/>
              </a:lnSpc>
              <a:spcBef>
                <a:spcPts val="0"/>
              </a:spcBef>
              <a:spcAft>
                <a:spcPts val="800"/>
              </a:spcAft>
              <a:buClrTx/>
              <a:buSzTx/>
              <a:buFontTx/>
              <a:buNone/>
              <a:tabLst/>
              <a:defRPr/>
            </a:pPr>
            <a:r>
              <a:rPr lang="en-US" sz="2800" dirty="0">
                <a:solidFill>
                  <a:prstClr val="black"/>
                </a:solidFill>
                <a:latin typeface="Calibri" panose="020F0502020204030204" pitchFamily="34" charset="0"/>
                <a:ea typeface="Calibri" panose="020F0502020204030204" pitchFamily="34" charset="0"/>
                <a:cs typeface="B Titr" panose="00000700000000000000" pitchFamily="2" charset="-78"/>
              </a:rPr>
              <a:t> </a:t>
            </a:r>
            <a:r>
              <a:rPr lang="fa-IR" sz="2800" dirty="0">
                <a:solidFill>
                  <a:prstClr val="black"/>
                </a:solidFill>
                <a:latin typeface="Calibri" panose="020F0502020204030204" pitchFamily="34" charset="0"/>
                <a:ea typeface="Calibri" panose="020F0502020204030204" pitchFamily="34" charset="0"/>
                <a:cs typeface="B Titr" panose="00000700000000000000" pitchFamily="2" charset="-78"/>
              </a:rPr>
              <a:t> (دیگران چه می‌کنند)</a:t>
            </a:r>
          </a:p>
          <a:p>
            <a:pPr marL="0" marR="0" lvl="0" indent="0" algn="ctr" defTabSz="914400" rtl="1" eaLnBrk="1" fontAlgn="auto" latinLnBrk="0" hangingPunct="1">
              <a:lnSpc>
                <a:spcPct val="107000"/>
              </a:lnSpc>
              <a:spcBef>
                <a:spcPts val="0"/>
              </a:spcBef>
              <a:spcAft>
                <a:spcPts val="800"/>
              </a:spcAft>
              <a:buClrTx/>
              <a:buSzTx/>
              <a:buFontTx/>
              <a:buNone/>
              <a:tabLst/>
              <a:defRPr/>
            </a:pPr>
            <a:r>
              <a:rPr kumimoji="0" lang="fa-IR"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rPr>
              <a:t>هنجار نگرشی</a:t>
            </a:r>
          </a:p>
          <a:p>
            <a:pPr marL="0" marR="0" lvl="0" indent="0" algn="ctr" defTabSz="914400" rtl="1" eaLnBrk="1" fontAlgn="auto" latinLnBrk="0" hangingPunct="1">
              <a:lnSpc>
                <a:spcPct val="107000"/>
              </a:lnSpc>
              <a:spcBef>
                <a:spcPts val="0"/>
              </a:spcBef>
              <a:spcAft>
                <a:spcPts val="800"/>
              </a:spcAft>
              <a:buClrTx/>
              <a:buSzTx/>
              <a:buFontTx/>
              <a:buNone/>
              <a:tabLst/>
              <a:defRPr/>
            </a:pPr>
            <a:r>
              <a:rPr lang="fa-IR" sz="2800" dirty="0">
                <a:solidFill>
                  <a:prstClr val="black"/>
                </a:solidFill>
                <a:latin typeface="Calibri" panose="020F0502020204030204" pitchFamily="34" charset="0"/>
                <a:ea typeface="Calibri" panose="020F0502020204030204" pitchFamily="34" charset="0"/>
                <a:cs typeface="B Titr" panose="00000700000000000000" pitchFamily="2" charset="-78"/>
              </a:rPr>
              <a:t>(دیگران چه می‌گویند)</a:t>
            </a:r>
            <a:r>
              <a:rPr kumimoji="0" lang="fa-IR"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2000" b="1" i="0" u="none" strike="noStrike" baseline="0" dirty="0" err="1">
                <a:solidFill>
                  <a:srgbClr val="000000"/>
                </a:solidFill>
                <a:latin typeface="Times New Roman" panose="02020603050405020304" pitchFamily="18" charset="0"/>
              </a:rPr>
              <a:t>Injuctive</a:t>
            </a:r>
            <a:r>
              <a:rPr lang="en-US" sz="2000" b="1" i="0" u="none" strike="noStrike" baseline="0" dirty="0">
                <a:solidFill>
                  <a:srgbClr val="000000"/>
                </a:solidFill>
                <a:latin typeface="Times New Roman" panose="02020603050405020304" pitchFamily="18" charset="0"/>
              </a:rPr>
              <a:t> normative </a:t>
            </a:r>
            <a:r>
              <a:rPr lang="en-US" sz="2000" b="0" i="0" u="none" strike="noStrike" baseline="0" dirty="0">
                <a:solidFill>
                  <a:srgbClr val="000000"/>
                </a:solidFill>
                <a:latin typeface="Times New Roman" panose="02020603050405020304" pitchFamily="18" charset="0"/>
              </a:rPr>
              <a:t>beliefs are formed when </a:t>
            </a:r>
            <a:r>
              <a:rPr lang="en-US" sz="2000" b="1" i="0" u="none" strike="noStrike" baseline="0" dirty="0">
                <a:solidFill>
                  <a:srgbClr val="000000"/>
                </a:solidFill>
                <a:latin typeface="Times New Roman" panose="02020603050405020304" pitchFamily="18" charset="0"/>
              </a:rPr>
              <a:t>we are told </a:t>
            </a:r>
            <a:r>
              <a:rPr lang="en-US" sz="2000" b="0" i="0" u="none" strike="noStrike" baseline="0" dirty="0">
                <a:solidFill>
                  <a:srgbClr val="000000"/>
                </a:solidFill>
                <a:latin typeface="Times New Roman" panose="02020603050405020304" pitchFamily="18" charset="0"/>
              </a:rPr>
              <a:t>or what important others want us to do, </a:t>
            </a:r>
            <a:endParaRPr lang="fa-IR" sz="2000" b="0" i="0" u="none" strike="noStrike" baseline="0" dirty="0">
              <a:solidFill>
                <a:srgbClr val="000000"/>
              </a:solidFill>
              <a:latin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US" sz="2000" b="1" i="0" u="none" strike="noStrike" baseline="0" dirty="0">
                <a:solidFill>
                  <a:srgbClr val="000000"/>
                </a:solidFill>
                <a:latin typeface="Times New Roman" panose="02020603050405020304" pitchFamily="18" charset="0"/>
              </a:rPr>
              <a:t>Descriptive normative </a:t>
            </a:r>
            <a:r>
              <a:rPr lang="en-US" sz="2000" b="0" i="0" u="none" strike="noStrike" baseline="0" dirty="0">
                <a:solidFill>
                  <a:srgbClr val="000000"/>
                </a:solidFill>
                <a:latin typeface="Times New Roman" panose="02020603050405020304" pitchFamily="18" charset="0"/>
              </a:rPr>
              <a:t>beliefs are usually based on the </a:t>
            </a:r>
            <a:r>
              <a:rPr lang="en-US" sz="2000" b="1" i="0" u="none" strike="noStrike" baseline="0" dirty="0">
                <a:solidFill>
                  <a:srgbClr val="000000"/>
                </a:solidFill>
                <a:latin typeface="Times New Roman" panose="02020603050405020304" pitchFamily="18" charset="0"/>
              </a:rPr>
              <a:t>observed actions </a:t>
            </a:r>
            <a:r>
              <a:rPr lang="en-US" sz="2000" b="0" i="0" u="none" strike="noStrike" baseline="0" dirty="0">
                <a:solidFill>
                  <a:srgbClr val="000000"/>
                </a:solidFill>
                <a:latin typeface="Times New Roman" panose="02020603050405020304" pitchFamily="18" charset="0"/>
              </a:rPr>
              <a:t>of  social referents</a:t>
            </a:r>
            <a:r>
              <a:rPr lang="en-US" sz="1800" b="0" i="0" u="none" strike="noStrike" baseline="0" dirty="0">
                <a:solidFill>
                  <a:srgbClr val="000000"/>
                </a:solidFill>
                <a:latin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B Titr" panose="00000700000000000000" pitchFamily="2" charset="-78"/>
            </a:endParaRPr>
          </a:p>
        </p:txBody>
      </p:sp>
    </p:spTree>
    <p:extLst>
      <p:ext uri="{BB962C8B-B14F-4D97-AF65-F5344CB8AC3E}">
        <p14:creationId xmlns:p14="http://schemas.microsoft.com/office/powerpoint/2010/main" val="3873115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8037" y="734444"/>
            <a:ext cx="2382982" cy="5486401"/>
          </a:xfrm>
        </p:spPr>
        <p:txBody>
          <a:bodyPr>
            <a:normAutofit/>
          </a:bodyPr>
          <a:lstStyle/>
          <a:p>
            <a:r>
              <a:rPr lang="fa-IR" sz="4000" b="1" dirty="0">
                <a:solidFill>
                  <a:srgbClr val="FFFF00"/>
                </a:solidFill>
                <a:cs typeface="B Mitra" pitchFamily="2" charset="-78"/>
              </a:rPr>
              <a:t>ریشه رفتارها در سه چیز است:</a:t>
            </a:r>
            <a:endParaRPr lang="en-US" sz="4000" b="1" dirty="0">
              <a:solidFill>
                <a:srgbClr val="FFFF00"/>
              </a:solidFill>
              <a:cs typeface="B Mitra" pitchFamily="2" charset="-78"/>
            </a:endParaRPr>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0" y="-22719"/>
            <a:ext cx="9129010" cy="6880719"/>
          </a:xfrm>
          <a:prstGeom prst="rect">
            <a:avLst/>
          </a:prstGeom>
          <a:noFill/>
          <a:ln w="9525">
            <a:noFill/>
            <a:miter lim="800000"/>
            <a:headEnd/>
            <a:tailEnd/>
          </a:ln>
          <a:effectLst/>
        </p:spPr>
      </p:pic>
    </p:spTree>
    <p:extLst>
      <p:ext uri="{BB962C8B-B14F-4D97-AF65-F5344CB8AC3E}">
        <p14:creationId xmlns:p14="http://schemas.microsoft.com/office/powerpoint/2010/main" val="253758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EB397-6BB5-F356-5AEC-0AFA3E1CDD59}"/>
              </a:ext>
            </a:extLst>
          </p:cNvPr>
          <p:cNvSpPr>
            <a:spLocks noGrp="1"/>
          </p:cNvSpPr>
          <p:nvPr>
            <p:ph type="title"/>
          </p:nvPr>
        </p:nvSpPr>
        <p:spPr/>
        <p:txBody>
          <a:bodyPr/>
          <a:lstStyle/>
          <a:p>
            <a:endParaRPr lang="en-US"/>
          </a:p>
        </p:txBody>
      </p:sp>
      <p:pic>
        <p:nvPicPr>
          <p:cNvPr id="15" name="Content Placeholder 14">
            <a:extLst>
              <a:ext uri="{FF2B5EF4-FFF2-40B4-BE49-F238E27FC236}">
                <a16:creationId xmlns:a16="http://schemas.microsoft.com/office/drawing/2014/main" id="{D4ACDF77-99B9-62A6-4C5A-F082FAE5E6B7}"/>
              </a:ext>
            </a:extLst>
          </p:cNvPr>
          <p:cNvPicPr>
            <a:picLocks noGrp="1" noChangeAspect="1"/>
          </p:cNvPicPr>
          <p:nvPr>
            <p:ph idx="1"/>
          </p:nvPr>
        </p:nvPicPr>
        <p:blipFill>
          <a:blip r:embed="rId2"/>
          <a:stretch>
            <a:fillRect/>
          </a:stretch>
        </p:blipFill>
        <p:spPr>
          <a:xfrm>
            <a:off x="605643" y="23941"/>
            <a:ext cx="11242860" cy="6834059"/>
          </a:xfrm>
        </p:spPr>
      </p:pic>
    </p:spTree>
    <p:extLst>
      <p:ext uri="{BB962C8B-B14F-4D97-AF65-F5344CB8AC3E}">
        <p14:creationId xmlns:p14="http://schemas.microsoft.com/office/powerpoint/2010/main" val="4215850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A8393-03B6-4E28-8509-0BDBFA8F11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3B6FA9-FDBF-0FFD-7C7B-A714602743C3}"/>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13803218-B02C-00C1-D0A5-5DA0F6C6E564}"/>
              </a:ext>
            </a:extLst>
          </p:cNvPr>
          <p:cNvPicPr>
            <a:picLocks noChangeAspect="1"/>
          </p:cNvPicPr>
          <p:nvPr/>
        </p:nvPicPr>
        <p:blipFill>
          <a:blip r:embed="rId2"/>
          <a:stretch>
            <a:fillRect/>
          </a:stretch>
        </p:blipFill>
        <p:spPr>
          <a:xfrm>
            <a:off x="454877" y="0"/>
            <a:ext cx="11282246" cy="6858000"/>
          </a:xfrm>
          <a:prstGeom prst="rect">
            <a:avLst/>
          </a:prstGeom>
        </p:spPr>
      </p:pic>
      <p:pic>
        <p:nvPicPr>
          <p:cNvPr id="8" name="Picture 7">
            <a:extLst>
              <a:ext uri="{FF2B5EF4-FFF2-40B4-BE49-F238E27FC236}">
                <a16:creationId xmlns:a16="http://schemas.microsoft.com/office/drawing/2014/main" id="{36C805BC-865A-4299-750B-8DF08C5ADC7F}"/>
              </a:ext>
            </a:extLst>
          </p:cNvPr>
          <p:cNvPicPr>
            <a:picLocks noChangeAspect="1"/>
          </p:cNvPicPr>
          <p:nvPr/>
        </p:nvPicPr>
        <p:blipFill>
          <a:blip r:embed="rId3"/>
          <a:stretch>
            <a:fillRect/>
          </a:stretch>
        </p:blipFill>
        <p:spPr>
          <a:xfrm>
            <a:off x="9102409" y="5120481"/>
            <a:ext cx="3089591" cy="1737519"/>
          </a:xfrm>
          <a:prstGeom prst="rect">
            <a:avLst/>
          </a:prstGeom>
        </p:spPr>
      </p:pic>
      <p:sp>
        <p:nvSpPr>
          <p:cNvPr id="4" name="TextBox 3">
            <a:extLst>
              <a:ext uri="{FF2B5EF4-FFF2-40B4-BE49-F238E27FC236}">
                <a16:creationId xmlns:a16="http://schemas.microsoft.com/office/drawing/2014/main" id="{BD60222E-31FA-20A0-A642-7A2F660632BC}"/>
              </a:ext>
            </a:extLst>
          </p:cNvPr>
          <p:cNvSpPr txBox="1"/>
          <p:nvPr/>
        </p:nvSpPr>
        <p:spPr>
          <a:xfrm>
            <a:off x="9384303" y="225631"/>
            <a:ext cx="2196936" cy="2246769"/>
          </a:xfrm>
          <a:prstGeom prst="rect">
            <a:avLst/>
          </a:prstGeom>
          <a:noFill/>
        </p:spPr>
        <p:txBody>
          <a:bodyPr wrap="square" rtlCol="0">
            <a:spAutoFit/>
          </a:bodyPr>
          <a:lstStyle/>
          <a:p>
            <a:pPr algn="r" rtl="1"/>
            <a:r>
              <a:rPr lang="fa-IR" sz="2800" dirty="0">
                <a:cs typeface="B Titr" panose="00000700000000000000" pitchFamily="2" charset="-78"/>
              </a:rPr>
              <a:t>مهم این است که نقاط اهرمی که دست خودمان هست را بشناسیم و تقویت کنیم</a:t>
            </a:r>
            <a:endParaRPr lang="en-US" sz="2800" dirty="0">
              <a:cs typeface="B Titr" panose="00000700000000000000" pitchFamily="2" charset="-78"/>
            </a:endParaRPr>
          </a:p>
        </p:txBody>
      </p:sp>
    </p:spTree>
    <p:extLst>
      <p:ext uri="{BB962C8B-B14F-4D97-AF65-F5344CB8AC3E}">
        <p14:creationId xmlns:p14="http://schemas.microsoft.com/office/powerpoint/2010/main" val="3548808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A9547-047D-D1FF-3EC1-5BB47721B5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0E5EC1-03C9-C330-31AA-3AE00B39CC69}"/>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F55460CC-97EF-AEA1-F15C-A97B5E6F410C}"/>
              </a:ext>
            </a:extLst>
          </p:cNvPr>
          <p:cNvPicPr>
            <a:picLocks noChangeAspect="1"/>
          </p:cNvPicPr>
          <p:nvPr/>
        </p:nvPicPr>
        <p:blipFill>
          <a:blip r:embed="rId2"/>
          <a:stretch>
            <a:fillRect/>
          </a:stretch>
        </p:blipFill>
        <p:spPr>
          <a:xfrm>
            <a:off x="128587" y="604837"/>
            <a:ext cx="11934825" cy="5648325"/>
          </a:xfrm>
          <a:prstGeom prst="rect">
            <a:avLst/>
          </a:prstGeom>
        </p:spPr>
      </p:pic>
    </p:spTree>
    <p:extLst>
      <p:ext uri="{BB962C8B-B14F-4D97-AF65-F5344CB8AC3E}">
        <p14:creationId xmlns:p14="http://schemas.microsoft.com/office/powerpoint/2010/main" val="1389451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C08979-BB4F-FE32-EA99-ED6AB7F07521}"/>
              </a:ext>
            </a:extLst>
          </p:cNvPr>
          <p:cNvSpPr>
            <a:spLocks noGrp="1"/>
          </p:cNvSpPr>
          <p:nvPr>
            <p:ph idx="1"/>
          </p:nvPr>
        </p:nvSpPr>
        <p:spPr>
          <a:xfrm>
            <a:off x="9155875" y="792471"/>
            <a:ext cx="2929247" cy="4705803"/>
          </a:xfrm>
        </p:spPr>
        <p:txBody>
          <a:bodyPr>
            <a:noAutofit/>
          </a:bodyPr>
          <a:lstStyle/>
          <a:p>
            <a:pPr algn="r" rtl="1"/>
            <a:r>
              <a:rPr lang="fa-IR" sz="3600" dirty="0">
                <a:cs typeface="B Nazanin" panose="00000400000000000000" pitchFamily="2" charset="-78"/>
              </a:rPr>
              <a:t>سه مولفه نگرش، هنجار ذهنی، و موانع ادراک شده 55 درصد قصد فرزندآوزی را در 3 سال آینده تبیین میکردند.</a:t>
            </a:r>
          </a:p>
          <a:p>
            <a:pPr algn="r" rtl="1"/>
            <a:r>
              <a:rPr lang="fa-IR" sz="3600" dirty="0">
                <a:cs typeface="B Nazanin" panose="00000400000000000000" pitchFamily="2" charset="-78"/>
              </a:rPr>
              <a:t>از همه مهمتر نگرش است!</a:t>
            </a:r>
            <a:endParaRPr lang="en-US" sz="3600" dirty="0">
              <a:cs typeface="B Nazanin" panose="00000400000000000000" pitchFamily="2" charset="-78"/>
            </a:endParaRPr>
          </a:p>
        </p:txBody>
      </p:sp>
      <p:pic>
        <p:nvPicPr>
          <p:cNvPr id="5" name="Picture 4">
            <a:extLst>
              <a:ext uri="{FF2B5EF4-FFF2-40B4-BE49-F238E27FC236}">
                <a16:creationId xmlns:a16="http://schemas.microsoft.com/office/drawing/2014/main" id="{4ED7C2CA-010F-7A2A-A88E-C556142993F5}"/>
              </a:ext>
            </a:extLst>
          </p:cNvPr>
          <p:cNvPicPr>
            <a:picLocks noChangeAspect="1"/>
          </p:cNvPicPr>
          <p:nvPr/>
        </p:nvPicPr>
        <p:blipFill>
          <a:blip r:embed="rId2"/>
          <a:stretch>
            <a:fillRect/>
          </a:stretch>
        </p:blipFill>
        <p:spPr>
          <a:xfrm>
            <a:off x="0" y="398163"/>
            <a:ext cx="9250878" cy="6229610"/>
          </a:xfrm>
          <a:prstGeom prst="rect">
            <a:avLst/>
          </a:prstGeom>
        </p:spPr>
      </p:pic>
    </p:spTree>
    <p:extLst>
      <p:ext uri="{BB962C8B-B14F-4D97-AF65-F5344CB8AC3E}">
        <p14:creationId xmlns:p14="http://schemas.microsoft.com/office/powerpoint/2010/main" val="1295336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D40E-859C-5767-18BB-5BAD93353D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627CBE-241D-F282-056B-77A7D075416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FDFD7A1-ED68-E2B5-CD10-9352AED72B44}"/>
              </a:ext>
            </a:extLst>
          </p:cNvPr>
          <p:cNvPicPr>
            <a:picLocks noChangeAspect="1"/>
          </p:cNvPicPr>
          <p:nvPr/>
        </p:nvPicPr>
        <p:blipFill>
          <a:blip r:embed="rId2"/>
          <a:stretch>
            <a:fillRect/>
          </a:stretch>
        </p:blipFill>
        <p:spPr>
          <a:xfrm>
            <a:off x="1330036" y="143527"/>
            <a:ext cx="9455892" cy="6518530"/>
          </a:xfrm>
          <a:prstGeom prst="rect">
            <a:avLst/>
          </a:prstGeom>
        </p:spPr>
      </p:pic>
    </p:spTree>
    <p:extLst>
      <p:ext uri="{BB962C8B-B14F-4D97-AF65-F5344CB8AC3E}">
        <p14:creationId xmlns:p14="http://schemas.microsoft.com/office/powerpoint/2010/main" val="17681833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4A28-2476-DA2D-1A3F-822BCDBB55F0}"/>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25F13EE4-778D-24D2-DDDB-48885D5244D1}"/>
              </a:ext>
            </a:extLst>
          </p:cNvPr>
          <p:cNvPicPr>
            <a:picLocks noGrp="1" noChangeAspect="1"/>
          </p:cNvPicPr>
          <p:nvPr>
            <p:ph idx="1"/>
          </p:nvPr>
        </p:nvPicPr>
        <p:blipFill>
          <a:blip r:embed="rId2"/>
          <a:stretch>
            <a:fillRect/>
          </a:stretch>
        </p:blipFill>
        <p:spPr>
          <a:xfrm>
            <a:off x="108239" y="0"/>
            <a:ext cx="11975522" cy="7188433"/>
          </a:xfrm>
          <a:prstGeom prst="rect">
            <a:avLst/>
          </a:prstGeom>
        </p:spPr>
      </p:pic>
      <p:sp>
        <p:nvSpPr>
          <p:cNvPr id="3" name="TextBox 2">
            <a:extLst>
              <a:ext uri="{FF2B5EF4-FFF2-40B4-BE49-F238E27FC236}">
                <a16:creationId xmlns:a16="http://schemas.microsoft.com/office/drawing/2014/main" id="{703B3882-81A8-4896-EAC0-A712CE3A617E}"/>
              </a:ext>
            </a:extLst>
          </p:cNvPr>
          <p:cNvSpPr txBox="1"/>
          <p:nvPr/>
        </p:nvSpPr>
        <p:spPr>
          <a:xfrm>
            <a:off x="7770263" y="443131"/>
            <a:ext cx="3948517" cy="584775"/>
          </a:xfrm>
          <a:prstGeom prst="rect">
            <a:avLst/>
          </a:prstGeom>
          <a:noFill/>
        </p:spPr>
        <p:txBody>
          <a:bodyPr wrap="none" rtlCol="0">
            <a:spAutoFit/>
          </a:bodyPr>
          <a:lstStyle/>
          <a:p>
            <a:r>
              <a:rPr lang="fa-IR" sz="3200" dirty="0">
                <a:solidFill>
                  <a:schemeClr val="bg1"/>
                </a:solidFill>
                <a:cs typeface="B Titr" panose="00000700000000000000" pitchFamily="2" charset="-78"/>
              </a:rPr>
              <a:t>حواسمان به اثر تعمیم باشد</a:t>
            </a:r>
            <a:endParaRPr lang="en-US" sz="3200" dirty="0">
              <a:solidFill>
                <a:schemeClr val="bg1"/>
              </a:solidFill>
              <a:cs typeface="B Titr" panose="00000700000000000000" pitchFamily="2" charset="-78"/>
            </a:endParaRPr>
          </a:p>
        </p:txBody>
      </p:sp>
    </p:spTree>
    <p:extLst>
      <p:ext uri="{BB962C8B-B14F-4D97-AF65-F5344CB8AC3E}">
        <p14:creationId xmlns:p14="http://schemas.microsoft.com/office/powerpoint/2010/main" val="2149610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9862E-032E-FF1C-0AFD-0BA4B5DE3345}"/>
              </a:ext>
            </a:extLst>
          </p:cNvPr>
          <p:cNvSpPr>
            <a:spLocks noGrp="1"/>
          </p:cNvSpPr>
          <p:nvPr>
            <p:ph type="title"/>
          </p:nvPr>
        </p:nvSpPr>
        <p:spPr>
          <a:xfrm>
            <a:off x="535942" y="432385"/>
            <a:ext cx="9613861" cy="1080938"/>
          </a:xfrm>
        </p:spPr>
        <p:txBody>
          <a:bodyPr/>
          <a:lstStyle/>
          <a:p>
            <a:pPr algn="ctr"/>
            <a:r>
              <a:rPr lang="fa-IR" dirty="0">
                <a:cs typeface="B Titr" panose="00000700000000000000" pitchFamily="2" charset="-78"/>
              </a:rPr>
              <a:t>جایگاه کشور ها در رتبه بندی ویکی پدیا (درصد طلاق)؟</a:t>
            </a:r>
            <a:endParaRPr lang="en-US" dirty="0">
              <a:cs typeface="B Titr" panose="00000700000000000000" pitchFamily="2" charset="-78"/>
            </a:endParaRPr>
          </a:p>
        </p:txBody>
      </p:sp>
      <p:pic>
        <p:nvPicPr>
          <p:cNvPr id="5" name="Content Placeholder 4">
            <a:extLst>
              <a:ext uri="{FF2B5EF4-FFF2-40B4-BE49-F238E27FC236}">
                <a16:creationId xmlns:a16="http://schemas.microsoft.com/office/drawing/2014/main" id="{33021AAB-2650-16CE-59FC-D80D4F3C3C45}"/>
              </a:ext>
            </a:extLst>
          </p:cNvPr>
          <p:cNvPicPr>
            <a:picLocks noGrp="1" noChangeAspect="1"/>
          </p:cNvPicPr>
          <p:nvPr>
            <p:ph idx="1"/>
          </p:nvPr>
        </p:nvPicPr>
        <p:blipFill>
          <a:blip r:embed="rId2"/>
          <a:stretch>
            <a:fillRect/>
          </a:stretch>
        </p:blipFill>
        <p:spPr>
          <a:xfrm>
            <a:off x="0" y="1379621"/>
            <a:ext cx="10581222" cy="5478379"/>
          </a:xfrm>
        </p:spPr>
      </p:pic>
    </p:spTree>
    <p:extLst>
      <p:ext uri="{BB962C8B-B14F-4D97-AF65-F5344CB8AC3E}">
        <p14:creationId xmlns:p14="http://schemas.microsoft.com/office/powerpoint/2010/main" val="269113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53EDB-3EC4-C054-93A5-5779E123FA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D52762-9DB0-60D4-9BC3-D4360E06C09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25D6E77-C509-E279-2829-D23A4D346D49}"/>
              </a:ext>
            </a:extLst>
          </p:cNvPr>
          <p:cNvPicPr>
            <a:picLocks noChangeAspect="1"/>
          </p:cNvPicPr>
          <p:nvPr/>
        </p:nvPicPr>
        <p:blipFill>
          <a:blip r:embed="rId2"/>
          <a:stretch>
            <a:fillRect/>
          </a:stretch>
        </p:blipFill>
        <p:spPr>
          <a:xfrm>
            <a:off x="366712" y="257175"/>
            <a:ext cx="11458575" cy="6343650"/>
          </a:xfrm>
          <a:prstGeom prst="rect">
            <a:avLst/>
          </a:prstGeom>
        </p:spPr>
      </p:pic>
    </p:spTree>
    <p:extLst>
      <p:ext uri="{BB962C8B-B14F-4D97-AF65-F5344CB8AC3E}">
        <p14:creationId xmlns:p14="http://schemas.microsoft.com/office/powerpoint/2010/main" val="4024171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7A2FE4-2BBA-BF95-AB5C-E912921FE598}"/>
              </a:ext>
            </a:extLst>
          </p:cNvPr>
          <p:cNvSpPr>
            <a:spLocks noGrp="1"/>
          </p:cNvSpPr>
          <p:nvPr>
            <p:ph idx="1"/>
          </p:nvPr>
        </p:nvSpPr>
        <p:spPr>
          <a:xfrm>
            <a:off x="838200" y="760021"/>
            <a:ext cx="10515600" cy="5416942"/>
          </a:xfrm>
        </p:spPr>
        <p:txBody>
          <a:bodyPr>
            <a:normAutofit/>
          </a:bodyPr>
          <a:lstStyle/>
          <a:p>
            <a:pPr marL="0" indent="0" algn="ctr" rtl="1">
              <a:buNone/>
            </a:pPr>
            <a:r>
              <a:rPr lang="fa-IR" sz="4400" b="1" dirty="0">
                <a:solidFill>
                  <a:srgbClr val="00B0F0"/>
                </a:solidFill>
                <a:cs typeface="B Titr" panose="00000700000000000000" pitchFamily="2" charset="-78"/>
              </a:rPr>
              <a:t>آسیب های تک فرزندی به فرد، والدین و جامعه</a:t>
            </a:r>
          </a:p>
          <a:p>
            <a:pPr marL="0" indent="0" algn="ctr" rtl="1">
              <a:buNone/>
            </a:pPr>
            <a:endParaRPr lang="en-US" sz="4400" dirty="0">
              <a:solidFill>
                <a:srgbClr val="00B0F0"/>
              </a:solidFill>
              <a:cs typeface="B Titr" panose="00000700000000000000" pitchFamily="2" charset="-78"/>
            </a:endParaRPr>
          </a:p>
        </p:txBody>
      </p:sp>
      <p:pic>
        <p:nvPicPr>
          <p:cNvPr id="4" name="Picture 3">
            <a:extLst>
              <a:ext uri="{FF2B5EF4-FFF2-40B4-BE49-F238E27FC236}">
                <a16:creationId xmlns:a16="http://schemas.microsoft.com/office/drawing/2014/main" id="{A2FAE088-3AC3-F433-70F1-14DF25848B3D}"/>
              </a:ext>
            </a:extLst>
          </p:cNvPr>
          <p:cNvPicPr>
            <a:picLocks noChangeAspect="1"/>
          </p:cNvPicPr>
          <p:nvPr/>
        </p:nvPicPr>
        <p:blipFill>
          <a:blip r:embed="rId2"/>
          <a:stretch>
            <a:fillRect/>
          </a:stretch>
        </p:blipFill>
        <p:spPr>
          <a:xfrm>
            <a:off x="0" y="2036618"/>
            <a:ext cx="4821382" cy="4821382"/>
          </a:xfrm>
          <a:prstGeom prst="rect">
            <a:avLst/>
          </a:prstGeom>
        </p:spPr>
      </p:pic>
      <p:pic>
        <p:nvPicPr>
          <p:cNvPr id="5" name="Picture 4">
            <a:extLst>
              <a:ext uri="{FF2B5EF4-FFF2-40B4-BE49-F238E27FC236}">
                <a16:creationId xmlns:a16="http://schemas.microsoft.com/office/drawing/2014/main" id="{E00EA32D-0830-2DA1-A7D4-E80121E54BEF}"/>
              </a:ext>
            </a:extLst>
          </p:cNvPr>
          <p:cNvPicPr>
            <a:picLocks noChangeAspect="1"/>
          </p:cNvPicPr>
          <p:nvPr/>
        </p:nvPicPr>
        <p:blipFill>
          <a:blip r:embed="rId3"/>
          <a:stretch>
            <a:fillRect/>
          </a:stretch>
        </p:blipFill>
        <p:spPr>
          <a:xfrm>
            <a:off x="4821382" y="2036617"/>
            <a:ext cx="3624730" cy="4821382"/>
          </a:xfrm>
          <a:prstGeom prst="rect">
            <a:avLst/>
          </a:prstGeom>
        </p:spPr>
      </p:pic>
      <p:pic>
        <p:nvPicPr>
          <p:cNvPr id="10" name="Picture 9">
            <a:extLst>
              <a:ext uri="{FF2B5EF4-FFF2-40B4-BE49-F238E27FC236}">
                <a16:creationId xmlns:a16="http://schemas.microsoft.com/office/drawing/2014/main" id="{F1072E3D-5CE2-6EEF-69AF-FE272CEBDC57}"/>
              </a:ext>
            </a:extLst>
          </p:cNvPr>
          <p:cNvPicPr>
            <a:picLocks noChangeAspect="1"/>
          </p:cNvPicPr>
          <p:nvPr/>
        </p:nvPicPr>
        <p:blipFill>
          <a:blip r:embed="rId4"/>
          <a:stretch>
            <a:fillRect/>
          </a:stretch>
        </p:blipFill>
        <p:spPr>
          <a:xfrm>
            <a:off x="8466443" y="3590402"/>
            <a:ext cx="3725557" cy="3267598"/>
          </a:xfrm>
          <a:prstGeom prst="rect">
            <a:avLst/>
          </a:prstGeom>
        </p:spPr>
      </p:pic>
    </p:spTree>
    <p:extLst>
      <p:ext uri="{BB962C8B-B14F-4D97-AF65-F5344CB8AC3E}">
        <p14:creationId xmlns:p14="http://schemas.microsoft.com/office/powerpoint/2010/main" val="2549774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70C0"/>
                </a:solidFill>
                <a:cs typeface="B Titr" panose="00000700000000000000" pitchFamily="2" charset="-78"/>
              </a:rPr>
              <a:t>دو علت اصلی متفاوت بودن تک‌فرزندها</a:t>
            </a:r>
            <a:endParaRPr lang="en-US" dirty="0">
              <a:solidFill>
                <a:srgbClr val="0070C0"/>
              </a:solidFill>
              <a:cs typeface="B Titr" panose="00000700000000000000" pitchFamily="2" charset="-78"/>
            </a:endParaRPr>
          </a:p>
        </p:txBody>
      </p:sp>
      <p:sp>
        <p:nvSpPr>
          <p:cNvPr id="3" name="Content Placeholder 2"/>
          <p:cNvSpPr>
            <a:spLocks noGrp="1"/>
          </p:cNvSpPr>
          <p:nvPr>
            <p:ph idx="1"/>
          </p:nvPr>
        </p:nvSpPr>
        <p:spPr/>
        <p:txBody>
          <a:bodyPr>
            <a:normAutofit/>
          </a:bodyPr>
          <a:lstStyle/>
          <a:p>
            <a:r>
              <a:rPr lang="en-US" sz="4800" dirty="0">
                <a:solidFill>
                  <a:prstClr val="black"/>
                </a:solidFill>
              </a:rPr>
              <a:t>Different  relationships with parents </a:t>
            </a:r>
            <a:endParaRPr lang="fa-IR" sz="4800" dirty="0">
              <a:solidFill>
                <a:prstClr val="black"/>
              </a:solidFill>
            </a:endParaRPr>
          </a:p>
          <a:p>
            <a:r>
              <a:rPr lang="en-US" sz="4800" dirty="0">
                <a:solidFill>
                  <a:prstClr val="black"/>
                </a:solidFill>
              </a:rPr>
              <a:t>Lack of interaction with siblings </a:t>
            </a:r>
            <a:endParaRPr lang="fa-IR" sz="4800" dirty="0">
              <a:solidFill>
                <a:prstClr val="black"/>
              </a:solidFill>
            </a:endParaRPr>
          </a:p>
          <a:p>
            <a:pPr marL="0" indent="0" algn="r" rtl="1">
              <a:buNone/>
            </a:pPr>
            <a:r>
              <a:rPr lang="fa-IR" sz="4800" dirty="0">
                <a:cs typeface="B Zar" panose="00000400000000000000" pitchFamily="2" charset="-78"/>
              </a:rPr>
              <a:t>متفاوت بودن ماهیت ارتباط آنان با والدین (</a:t>
            </a:r>
            <a:r>
              <a:rPr lang="fa-IR" sz="4800" dirty="0">
                <a:solidFill>
                  <a:srgbClr val="FF0000"/>
                </a:solidFill>
                <a:cs typeface="B Zar" panose="00000400000000000000" pitchFamily="2" charset="-78"/>
              </a:rPr>
              <a:t>درس تئوری</a:t>
            </a:r>
            <a:r>
              <a:rPr lang="fa-IR" sz="4800" dirty="0">
                <a:cs typeface="B Zar" panose="00000400000000000000" pitchFamily="2" charset="-78"/>
              </a:rPr>
              <a:t>!)</a:t>
            </a:r>
          </a:p>
          <a:p>
            <a:pPr marL="0" indent="0" algn="r" rtl="1">
              <a:buNone/>
            </a:pPr>
            <a:r>
              <a:rPr lang="fa-IR" sz="4800" dirty="0">
                <a:cs typeface="B Zar" panose="00000400000000000000" pitchFamily="2" charset="-78"/>
              </a:rPr>
              <a:t>نداشتن خواهر و برادر (</a:t>
            </a:r>
            <a:r>
              <a:rPr lang="fa-IR" sz="4800" dirty="0">
                <a:solidFill>
                  <a:srgbClr val="FF0000"/>
                </a:solidFill>
                <a:cs typeface="B Zar" panose="00000400000000000000" pitchFamily="2" charset="-78"/>
              </a:rPr>
              <a:t>درس عملی</a:t>
            </a:r>
            <a:r>
              <a:rPr lang="fa-IR" sz="4800" dirty="0">
                <a:cs typeface="B Zar" panose="00000400000000000000" pitchFamily="2" charset="-78"/>
              </a:rPr>
              <a:t>!)</a:t>
            </a:r>
          </a:p>
          <a:p>
            <a:pPr marL="0" indent="0" algn="r" rtl="1">
              <a:buNone/>
            </a:pPr>
            <a:r>
              <a:rPr lang="fa-IR" sz="4800" dirty="0">
                <a:cs typeface="B Zar" panose="00000400000000000000" pitchFamily="2" charset="-78"/>
              </a:rPr>
              <a:t>واحدهایی که پاس کرده اند متفاوت است!</a:t>
            </a:r>
            <a:endParaRPr lang="en-US" sz="4800" dirty="0">
              <a:cs typeface="B Zar" panose="00000400000000000000" pitchFamily="2" charset="-78"/>
            </a:endParaRPr>
          </a:p>
        </p:txBody>
      </p:sp>
    </p:spTree>
    <p:extLst>
      <p:ext uri="{BB962C8B-B14F-4D97-AF65-F5344CB8AC3E}">
        <p14:creationId xmlns:p14="http://schemas.microsoft.com/office/powerpoint/2010/main" val="932785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353550" cy="362267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02102" y="3622675"/>
            <a:ext cx="10515600" cy="4351338"/>
          </a:xfrm>
        </p:spPr>
        <p:txBody>
          <a:bodyPr/>
          <a:lstStyle/>
          <a:p>
            <a:r>
              <a:rPr lang="en-US" dirty="0"/>
              <a:t>The sibling relationship is </a:t>
            </a:r>
            <a:r>
              <a:rPr lang="en-US" dirty="0">
                <a:solidFill>
                  <a:srgbClr val="C00000"/>
                </a:solidFill>
              </a:rPr>
              <a:t>a </a:t>
            </a:r>
            <a:r>
              <a:rPr lang="en-US" b="1" dirty="0">
                <a:solidFill>
                  <a:srgbClr val="C00000"/>
                </a:solidFill>
              </a:rPr>
              <a:t>natural laboratory </a:t>
            </a:r>
            <a:r>
              <a:rPr lang="en-US" dirty="0"/>
              <a:t>for young children to </a:t>
            </a:r>
            <a:r>
              <a:rPr lang="en-US" dirty="0">
                <a:solidFill>
                  <a:srgbClr val="C00000"/>
                </a:solidFill>
              </a:rPr>
              <a:t>learn about their world</a:t>
            </a:r>
            <a:r>
              <a:rPr lang="en-US" dirty="0"/>
              <a:t>.</a:t>
            </a:r>
          </a:p>
          <a:p>
            <a:r>
              <a:rPr lang="en-US" dirty="0"/>
              <a:t>It is a </a:t>
            </a:r>
            <a:r>
              <a:rPr lang="en-US" dirty="0">
                <a:solidFill>
                  <a:srgbClr val="C00000"/>
                </a:solidFill>
              </a:rPr>
              <a:t>safe and secure place </a:t>
            </a:r>
            <a:r>
              <a:rPr lang="en-US" dirty="0"/>
              <a:t>to learn </a:t>
            </a:r>
            <a:r>
              <a:rPr lang="en-US" dirty="0">
                <a:solidFill>
                  <a:srgbClr val="C00000"/>
                </a:solidFill>
              </a:rPr>
              <a:t>how to interact with others </a:t>
            </a:r>
            <a:r>
              <a:rPr lang="en-US" dirty="0"/>
              <a:t>who are interesting and engaging playmates, </a:t>
            </a:r>
            <a:r>
              <a:rPr lang="en-US" dirty="0">
                <a:solidFill>
                  <a:srgbClr val="C00000"/>
                </a:solidFill>
              </a:rPr>
              <a:t>to learn how to manage disagreements</a:t>
            </a:r>
            <a:r>
              <a:rPr lang="en-US" dirty="0"/>
              <a:t>, and to learn how to regulate both positive and negative emotions in socially acceptable ways.</a:t>
            </a:r>
          </a:p>
        </p:txBody>
      </p:sp>
    </p:spTree>
    <p:extLst>
      <p:ext uri="{BB962C8B-B14F-4D97-AF65-F5344CB8AC3E}">
        <p14:creationId xmlns:p14="http://schemas.microsoft.com/office/powerpoint/2010/main" val="2203830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F987D-4E93-001A-445A-98BE09AF7847}"/>
              </a:ext>
            </a:extLst>
          </p:cNvPr>
          <p:cNvSpPr>
            <a:spLocks noGrp="1"/>
          </p:cNvSpPr>
          <p:nvPr>
            <p:ph type="title"/>
          </p:nvPr>
        </p:nvSpPr>
        <p:spPr>
          <a:xfrm>
            <a:off x="5839328" y="180359"/>
            <a:ext cx="6047874" cy="6017944"/>
          </a:xfrm>
        </p:spPr>
        <p:txBody>
          <a:bodyPr>
            <a:normAutofit fontScale="90000"/>
          </a:bodyPr>
          <a:lstStyle/>
          <a:p>
            <a:pPr>
              <a:lnSpc>
                <a:spcPct val="150000"/>
              </a:lnSpc>
            </a:pPr>
            <a:r>
              <a:rPr lang="en-US" sz="4000" b="1" dirty="0">
                <a:latin typeface="Goudy"/>
              </a:rPr>
              <a:t>Overindulgence</a:t>
            </a:r>
            <a:br>
              <a:rPr lang="fa-IR" sz="4000" b="1" dirty="0"/>
            </a:br>
            <a:r>
              <a:rPr lang="en-US" sz="4000" b="1" i="0" u="none" strike="noStrike" baseline="0" dirty="0">
                <a:latin typeface="Goudy"/>
              </a:rPr>
              <a:t>Overprotection</a:t>
            </a:r>
            <a:br>
              <a:rPr lang="fa-IR" sz="4000" b="1" i="0" u="none" strike="noStrike" baseline="0" dirty="0">
                <a:latin typeface="Goudy"/>
              </a:rPr>
            </a:br>
            <a:r>
              <a:rPr lang="en-US" sz="4000" b="1" i="0" u="none" strike="noStrike" baseline="0" dirty="0">
                <a:latin typeface="Goudy"/>
              </a:rPr>
              <a:t>Failure to Discipline</a:t>
            </a:r>
            <a:br>
              <a:rPr lang="fa-IR" sz="4000" b="1" i="0" u="none" strike="noStrike" baseline="0" dirty="0">
                <a:latin typeface="Goudy"/>
              </a:rPr>
            </a:br>
            <a:r>
              <a:rPr lang="en-US" sz="4000" b="1" i="0" u="none" strike="noStrike" baseline="0" dirty="0">
                <a:latin typeface="Goudy"/>
              </a:rPr>
              <a:t>Overcompensation</a:t>
            </a:r>
            <a:br>
              <a:rPr lang="fa-IR" sz="4000" b="1" i="0" u="none" strike="noStrike" baseline="0" dirty="0">
                <a:latin typeface="Goudy"/>
              </a:rPr>
            </a:br>
            <a:r>
              <a:rPr lang="en-US" sz="4000" b="1" i="0" u="none" strike="noStrike" baseline="0" dirty="0">
                <a:latin typeface="Goudy"/>
              </a:rPr>
              <a:t>Seeking Perfection</a:t>
            </a:r>
            <a:br>
              <a:rPr lang="fa-IR" sz="4000" b="1" i="0" u="none" strike="noStrike" baseline="0" dirty="0">
                <a:latin typeface="Goudy"/>
              </a:rPr>
            </a:br>
            <a:r>
              <a:rPr lang="en-US" sz="4000" b="1" i="0" u="none" strike="noStrike" baseline="0" dirty="0">
                <a:latin typeface="Goudy"/>
              </a:rPr>
              <a:t>Treating Your Child like an Adult</a:t>
            </a:r>
            <a:br>
              <a:rPr lang="fa-IR" sz="4000" b="1" i="0" u="none" strike="noStrike" baseline="0" dirty="0">
                <a:latin typeface="Goudy"/>
              </a:rPr>
            </a:br>
            <a:r>
              <a:rPr lang="en-US" sz="4000" b="1" i="0" u="none" strike="noStrike" baseline="0" dirty="0">
                <a:latin typeface="Goudy"/>
              </a:rPr>
              <a:t>Overpraising</a:t>
            </a:r>
            <a:endParaRPr lang="en-US" sz="4000" b="1" dirty="0"/>
          </a:p>
        </p:txBody>
      </p:sp>
      <p:pic>
        <p:nvPicPr>
          <p:cNvPr id="6" name="Content Placeholder 5">
            <a:extLst>
              <a:ext uri="{FF2B5EF4-FFF2-40B4-BE49-F238E27FC236}">
                <a16:creationId xmlns:a16="http://schemas.microsoft.com/office/drawing/2014/main" id="{C3FFDBB5-A611-454B-2054-CBAF7666CE1E}"/>
              </a:ext>
            </a:extLst>
          </p:cNvPr>
          <p:cNvPicPr>
            <a:picLocks noGrp="1" noChangeAspect="1"/>
          </p:cNvPicPr>
          <p:nvPr>
            <p:ph idx="1"/>
          </p:nvPr>
        </p:nvPicPr>
        <p:blipFill>
          <a:blip r:embed="rId2"/>
          <a:stretch>
            <a:fillRect/>
          </a:stretch>
        </p:blipFill>
        <p:spPr>
          <a:xfrm>
            <a:off x="257576" y="-95516"/>
            <a:ext cx="4765686" cy="6953516"/>
          </a:xfrm>
          <a:prstGeom prst="rect">
            <a:avLst/>
          </a:prstGeom>
        </p:spPr>
      </p:pic>
    </p:spTree>
    <p:extLst>
      <p:ext uri="{BB962C8B-B14F-4D97-AF65-F5344CB8AC3E}">
        <p14:creationId xmlns:p14="http://schemas.microsoft.com/office/powerpoint/2010/main" val="583312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A7DD-FE8A-FDEC-DE66-80DF0DF8767E}"/>
              </a:ext>
            </a:extLst>
          </p:cNvPr>
          <p:cNvSpPr>
            <a:spLocks noGrp="1"/>
          </p:cNvSpPr>
          <p:nvPr>
            <p:ph type="title"/>
          </p:nvPr>
        </p:nvSpPr>
        <p:spPr>
          <a:xfrm>
            <a:off x="296424" y="1888176"/>
            <a:ext cx="3990568" cy="3206337"/>
          </a:xfrm>
        </p:spPr>
        <p:txBody>
          <a:bodyPr>
            <a:normAutofit/>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t>Overindulgence</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br>
            <a:b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t>لوس کردن</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t>نادیده پنداری</a:t>
            </a:r>
            <a:endParaRPr lang="en-US" sz="4400" dirty="0">
              <a:cs typeface="B Nazanin" panose="00000400000000000000" pitchFamily="2" charset="-78"/>
            </a:endParaRPr>
          </a:p>
        </p:txBody>
      </p:sp>
      <p:pic>
        <p:nvPicPr>
          <p:cNvPr id="5" name="Content Placeholder 4">
            <a:extLst>
              <a:ext uri="{FF2B5EF4-FFF2-40B4-BE49-F238E27FC236}">
                <a16:creationId xmlns:a16="http://schemas.microsoft.com/office/drawing/2014/main" id="{6F0C310E-9B81-2331-15CE-71ADF68E3D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6168" y="-167472"/>
            <a:ext cx="6978316" cy="6978316"/>
          </a:xfrm>
        </p:spPr>
      </p:pic>
    </p:spTree>
    <p:extLst>
      <p:ext uri="{BB962C8B-B14F-4D97-AF65-F5344CB8AC3E}">
        <p14:creationId xmlns:p14="http://schemas.microsoft.com/office/powerpoint/2010/main" val="25314414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22A3C-50BB-48B4-7075-1C0AC394C7A9}"/>
              </a:ext>
            </a:extLst>
          </p:cNvPr>
          <p:cNvSpPr>
            <a:spLocks noGrp="1"/>
          </p:cNvSpPr>
          <p:nvPr>
            <p:ph type="title"/>
          </p:nvPr>
        </p:nvSpPr>
        <p:spPr>
          <a:xfrm>
            <a:off x="520389" y="1757549"/>
            <a:ext cx="3624100" cy="2101954"/>
          </a:xfrm>
        </p:spPr>
        <p:txBody>
          <a:bodyPr>
            <a:normAutofit fontScale="90000"/>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Overprotection</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بیش حفاظتی</a:t>
            </a:r>
            <a:endParaRPr lang="en-US" sz="4400" dirty="0">
              <a:cs typeface="B Titr" panose="00000700000000000000" pitchFamily="2" charset="-78"/>
            </a:endParaRPr>
          </a:p>
        </p:txBody>
      </p:sp>
      <p:pic>
        <p:nvPicPr>
          <p:cNvPr id="5" name="Content Placeholder 4">
            <a:extLst>
              <a:ext uri="{FF2B5EF4-FFF2-40B4-BE49-F238E27FC236}">
                <a16:creationId xmlns:a16="http://schemas.microsoft.com/office/drawing/2014/main" id="{E9D3F888-D6F2-63DE-BA19-74CBB20D64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1917" y="0"/>
            <a:ext cx="6890083" cy="6890083"/>
          </a:xfrm>
        </p:spPr>
      </p:pic>
    </p:spTree>
    <p:extLst>
      <p:ext uri="{BB962C8B-B14F-4D97-AF65-F5344CB8AC3E}">
        <p14:creationId xmlns:p14="http://schemas.microsoft.com/office/powerpoint/2010/main" val="3686741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6EA7-41D9-F22B-FDE4-0D1BDEA75858}"/>
              </a:ext>
            </a:extLst>
          </p:cNvPr>
          <p:cNvSpPr>
            <a:spLocks noGrp="1"/>
          </p:cNvSpPr>
          <p:nvPr>
            <p:ph type="title"/>
          </p:nvPr>
        </p:nvSpPr>
        <p:spPr>
          <a:xfrm>
            <a:off x="87252" y="2233532"/>
            <a:ext cx="4888510" cy="3537876"/>
          </a:xfrm>
        </p:spPr>
        <p:txBody>
          <a:bodyPr>
            <a:normAutofit/>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Failure to Discipline</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عدم اعمال مقررات و قواعد در خانه</a:t>
            </a:r>
            <a:endParaRPr lang="en-US" sz="4400" dirty="0">
              <a:cs typeface="B Titr" panose="00000700000000000000" pitchFamily="2" charset="-78"/>
            </a:endParaRPr>
          </a:p>
        </p:txBody>
      </p:sp>
      <p:pic>
        <p:nvPicPr>
          <p:cNvPr id="5" name="Content Placeholder 4">
            <a:extLst>
              <a:ext uri="{FF2B5EF4-FFF2-40B4-BE49-F238E27FC236}">
                <a16:creationId xmlns:a16="http://schemas.microsoft.com/office/drawing/2014/main" id="{A9922534-41F8-C1A3-343B-3673159E0D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2211" y="59426"/>
            <a:ext cx="7539789" cy="6800280"/>
          </a:xfrm>
        </p:spPr>
      </p:pic>
    </p:spTree>
    <p:extLst>
      <p:ext uri="{BB962C8B-B14F-4D97-AF65-F5344CB8AC3E}">
        <p14:creationId xmlns:p14="http://schemas.microsoft.com/office/powerpoint/2010/main" val="1739139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AF4E-A611-3D3F-39DF-551290F60ACB}"/>
              </a:ext>
            </a:extLst>
          </p:cNvPr>
          <p:cNvSpPr>
            <a:spLocks noGrp="1"/>
          </p:cNvSpPr>
          <p:nvPr>
            <p:ph type="title"/>
          </p:nvPr>
        </p:nvSpPr>
        <p:spPr>
          <a:xfrm>
            <a:off x="207775" y="2116183"/>
            <a:ext cx="4644961" cy="2063931"/>
          </a:xfrm>
        </p:spPr>
        <p:txBody>
          <a:bodyPr>
            <a:normAutofit/>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Seeking Perfection</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کمال گرایی</a:t>
            </a:r>
            <a:endParaRPr lang="en-US" sz="4400" dirty="0">
              <a:cs typeface="B Titr" panose="00000700000000000000" pitchFamily="2" charset="-78"/>
            </a:endParaRPr>
          </a:p>
        </p:txBody>
      </p:sp>
      <p:pic>
        <p:nvPicPr>
          <p:cNvPr id="5" name="Content Placeholder 4">
            <a:extLst>
              <a:ext uri="{FF2B5EF4-FFF2-40B4-BE49-F238E27FC236}">
                <a16:creationId xmlns:a16="http://schemas.microsoft.com/office/drawing/2014/main" id="{62CF426C-075F-68AF-4AB3-383F34B830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2736" y="0"/>
            <a:ext cx="6852401" cy="6852401"/>
          </a:xfrm>
        </p:spPr>
      </p:pic>
    </p:spTree>
    <p:extLst>
      <p:ext uri="{BB962C8B-B14F-4D97-AF65-F5344CB8AC3E}">
        <p14:creationId xmlns:p14="http://schemas.microsoft.com/office/powerpoint/2010/main" val="1687213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FEAD-6388-351C-4768-A067EC34AB6F}"/>
              </a:ext>
            </a:extLst>
          </p:cNvPr>
          <p:cNvSpPr>
            <a:spLocks noGrp="1"/>
          </p:cNvSpPr>
          <p:nvPr>
            <p:ph type="title"/>
          </p:nvPr>
        </p:nvSpPr>
        <p:spPr>
          <a:xfrm>
            <a:off x="182062" y="2042556"/>
            <a:ext cx="4639320" cy="2671947"/>
          </a:xfrm>
        </p:spPr>
        <p:txBody>
          <a:bodyPr>
            <a:normAutofit/>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Overcompensation</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بیش جبرانی</a:t>
            </a:r>
            <a:endParaRPr lang="en-US" sz="4400" dirty="0">
              <a:cs typeface="B Titr" panose="00000700000000000000" pitchFamily="2" charset="-78"/>
            </a:endParaRPr>
          </a:p>
        </p:txBody>
      </p:sp>
      <p:pic>
        <p:nvPicPr>
          <p:cNvPr id="5" name="Content Placeholder 4">
            <a:extLst>
              <a:ext uri="{FF2B5EF4-FFF2-40B4-BE49-F238E27FC236}">
                <a16:creationId xmlns:a16="http://schemas.microsoft.com/office/drawing/2014/main" id="{7E36F48D-E98A-F8A3-8D9F-728E5C6105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9621" y="-104541"/>
            <a:ext cx="6820317" cy="6820317"/>
          </a:xfrm>
        </p:spPr>
      </p:pic>
    </p:spTree>
    <p:extLst>
      <p:ext uri="{BB962C8B-B14F-4D97-AF65-F5344CB8AC3E}">
        <p14:creationId xmlns:p14="http://schemas.microsoft.com/office/powerpoint/2010/main" val="3560248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3019-A9D9-114E-0D22-1557B4A887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147802-C2E7-75E6-FA3A-2E00DAA9984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2D31B40-4492-929F-6377-5CA89E59D083}"/>
              </a:ext>
            </a:extLst>
          </p:cNvPr>
          <p:cNvPicPr>
            <a:picLocks noChangeAspect="1"/>
          </p:cNvPicPr>
          <p:nvPr/>
        </p:nvPicPr>
        <p:blipFill>
          <a:blip r:embed="rId2"/>
          <a:stretch>
            <a:fillRect/>
          </a:stretch>
        </p:blipFill>
        <p:spPr>
          <a:xfrm>
            <a:off x="1006011" y="0"/>
            <a:ext cx="10179978" cy="6858000"/>
          </a:xfrm>
          <a:prstGeom prst="rect">
            <a:avLst/>
          </a:prstGeom>
        </p:spPr>
      </p:pic>
    </p:spTree>
    <p:extLst>
      <p:ext uri="{BB962C8B-B14F-4D97-AF65-F5344CB8AC3E}">
        <p14:creationId xmlns:p14="http://schemas.microsoft.com/office/powerpoint/2010/main" val="4103514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6239-752C-BA80-1224-A5E94E3CEC7C}"/>
              </a:ext>
            </a:extLst>
          </p:cNvPr>
          <p:cNvSpPr>
            <a:spLocks noGrp="1"/>
          </p:cNvSpPr>
          <p:nvPr>
            <p:ph type="title"/>
          </p:nvPr>
        </p:nvSpPr>
        <p:spPr>
          <a:xfrm>
            <a:off x="170381" y="1888178"/>
            <a:ext cx="4924134" cy="2395846"/>
          </a:xfrm>
        </p:spPr>
        <p:txBody>
          <a:bodyPr>
            <a:normAutofit fontScale="90000"/>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Treating Your Child</a:t>
            </a:r>
            <a:b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like an Adult</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بزرگانه رفتار کردن</a:t>
            </a:r>
            <a:endParaRPr lang="en-US" sz="4400" dirty="0">
              <a:cs typeface="B Titr" panose="00000700000000000000" pitchFamily="2" charset="-78"/>
            </a:endParaRPr>
          </a:p>
        </p:txBody>
      </p:sp>
      <p:pic>
        <p:nvPicPr>
          <p:cNvPr id="4" name="Content Placeholder 3">
            <a:extLst>
              <a:ext uri="{FF2B5EF4-FFF2-40B4-BE49-F238E27FC236}">
                <a16:creationId xmlns:a16="http://schemas.microsoft.com/office/drawing/2014/main" id="{C846AF04-A2D7-71D9-4DF9-83D8DFF0F627}"/>
              </a:ext>
            </a:extLst>
          </p:cNvPr>
          <p:cNvPicPr>
            <a:picLocks noGrp="1" noChangeAspect="1"/>
          </p:cNvPicPr>
          <p:nvPr>
            <p:ph idx="1"/>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0025986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DCF56-6384-EFDC-F2B0-5CF0CE40AF4C}"/>
              </a:ext>
            </a:extLst>
          </p:cNvPr>
          <p:cNvSpPr>
            <a:spLocks noGrp="1"/>
          </p:cNvSpPr>
          <p:nvPr>
            <p:ph type="title"/>
          </p:nvPr>
        </p:nvSpPr>
        <p:spPr>
          <a:xfrm>
            <a:off x="336884" y="1978243"/>
            <a:ext cx="3368217" cy="2961892"/>
          </a:xfrm>
        </p:spPr>
        <p:txBody>
          <a:bodyPr>
            <a:normAutofit/>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Overpraising</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بیش تحسینی</a:t>
            </a:r>
            <a:endParaRPr lang="en-US" sz="4400" dirty="0">
              <a:cs typeface="B Titr" panose="00000700000000000000" pitchFamily="2" charset="-78"/>
            </a:endParaRPr>
          </a:p>
        </p:txBody>
      </p:sp>
      <p:pic>
        <p:nvPicPr>
          <p:cNvPr id="5" name="Content Placeholder 4">
            <a:extLst>
              <a:ext uri="{FF2B5EF4-FFF2-40B4-BE49-F238E27FC236}">
                <a16:creationId xmlns:a16="http://schemas.microsoft.com/office/drawing/2014/main" id="{BCEAEF1B-F39D-B537-7E68-F86FDA3B3F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6084" y="0"/>
            <a:ext cx="6825916" cy="6825916"/>
          </a:xfrm>
        </p:spPr>
      </p:pic>
    </p:spTree>
    <p:extLst>
      <p:ext uri="{BB962C8B-B14F-4D97-AF65-F5344CB8AC3E}">
        <p14:creationId xmlns:p14="http://schemas.microsoft.com/office/powerpoint/2010/main" val="3342953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63372" y="0"/>
            <a:ext cx="6991350" cy="1866900"/>
          </a:xfrm>
          <a:prstGeom prst="rect">
            <a:avLst/>
          </a:prstGeom>
        </p:spPr>
      </p:pic>
      <p:sp>
        <p:nvSpPr>
          <p:cNvPr id="3" name="Content Placeholder 2"/>
          <p:cNvSpPr>
            <a:spLocks noGrp="1"/>
          </p:cNvSpPr>
          <p:nvPr>
            <p:ph idx="1"/>
          </p:nvPr>
        </p:nvSpPr>
        <p:spPr>
          <a:xfrm>
            <a:off x="838200" y="2055813"/>
            <a:ext cx="10515600" cy="4351338"/>
          </a:xfrm>
        </p:spPr>
        <p:txBody>
          <a:bodyPr>
            <a:normAutofit lnSpcReduction="10000"/>
          </a:bodyPr>
          <a:lstStyle/>
          <a:p>
            <a:r>
              <a:rPr lang="en-US" sz="3600" dirty="0"/>
              <a:t>Greater exposure to other children in childhood – for example, frequent interactions with </a:t>
            </a:r>
            <a:r>
              <a:rPr lang="en-US" sz="3600" dirty="0">
                <a:solidFill>
                  <a:srgbClr val="7030A0"/>
                </a:solidFill>
              </a:rPr>
              <a:t>cousins and/or attending childcare</a:t>
            </a:r>
            <a:r>
              <a:rPr lang="en-US" sz="3600" dirty="0"/>
              <a:t> – </a:t>
            </a:r>
            <a:r>
              <a:rPr lang="en-US" sz="3600" dirty="0">
                <a:solidFill>
                  <a:srgbClr val="C00000"/>
                </a:solidFill>
              </a:rPr>
              <a:t>was not a substitute </a:t>
            </a:r>
            <a:r>
              <a:rPr lang="en-US" sz="3600" dirty="0"/>
              <a:t>for having siblings.</a:t>
            </a:r>
          </a:p>
          <a:p>
            <a:r>
              <a:rPr lang="en-US" sz="3600" dirty="0"/>
              <a:t>Our data show that people born under the One Child Policy were </a:t>
            </a:r>
            <a:r>
              <a:rPr lang="en-US" sz="3600" dirty="0">
                <a:solidFill>
                  <a:srgbClr val="C00000"/>
                </a:solidFill>
              </a:rPr>
              <a:t>less likely </a:t>
            </a:r>
            <a:r>
              <a:rPr lang="en-US" sz="3600" dirty="0"/>
              <a:t>to be in more risky occupations like </a:t>
            </a:r>
            <a:r>
              <a:rPr lang="en-US" sz="3600" dirty="0">
                <a:solidFill>
                  <a:srgbClr val="C00000"/>
                </a:solidFill>
              </a:rPr>
              <a:t>self-employment</a:t>
            </a:r>
            <a:r>
              <a:rPr lang="en-US" sz="3600" dirty="0"/>
              <a:t>. Thus there may be implications for China in terms of a decline in </a:t>
            </a:r>
            <a:r>
              <a:rPr lang="en-US" sz="3600" dirty="0">
                <a:solidFill>
                  <a:srgbClr val="7030A0"/>
                </a:solidFill>
              </a:rPr>
              <a:t>entrepreneurial ability</a:t>
            </a:r>
            <a:r>
              <a:rPr lang="en-US" dirty="0">
                <a:solidFill>
                  <a:srgbClr val="7030A0"/>
                </a:solidFill>
              </a:rPr>
              <a:t>.</a:t>
            </a:r>
          </a:p>
        </p:txBody>
      </p:sp>
    </p:spTree>
    <p:extLst>
      <p:ext uri="{BB962C8B-B14F-4D97-AF65-F5344CB8AC3E}">
        <p14:creationId xmlns:p14="http://schemas.microsoft.com/office/powerpoint/2010/main" val="1756789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D4C0D-1D36-E915-7D5A-FC7E7F389DE0}"/>
              </a:ext>
            </a:extLst>
          </p:cNvPr>
          <p:cNvSpPr>
            <a:spLocks noGrp="1"/>
          </p:cNvSpPr>
          <p:nvPr>
            <p:ph type="title"/>
          </p:nvPr>
        </p:nvSpPr>
        <p:spPr/>
        <p:txBody>
          <a:bodyPr>
            <a:noAutofit/>
          </a:bodyPr>
          <a:lstStyle/>
          <a:p>
            <a:r>
              <a:rPr lang="en-US" sz="2400" b="0" i="0" dirty="0">
                <a:solidFill>
                  <a:srgbClr val="202122"/>
                </a:solidFill>
                <a:effectLst/>
                <a:latin typeface="Arial" panose="020B0604020202020204" pitchFamily="34" charset="0"/>
              </a:rPr>
              <a:t> </a:t>
            </a:r>
            <a:r>
              <a:rPr lang="en-US" sz="2400" b="0" i="1" u="none" strike="noStrike" dirty="0">
                <a:solidFill>
                  <a:srgbClr val="3366CC"/>
                </a:solidFill>
                <a:effectLst/>
                <a:latin typeface="Arial" panose="020B0604020202020204" pitchFamily="34" charset="0"/>
                <a:hlinkClick r:id="rId2"/>
              </a:rPr>
              <a:t>"Effects of China's One Child Policy on its children"</a:t>
            </a:r>
            <a:r>
              <a:rPr lang="en-US" sz="2400" b="0" i="1" dirty="0">
                <a:solidFill>
                  <a:srgbClr val="202122"/>
                </a:solidFill>
                <a:effectLst/>
                <a:latin typeface="Arial" panose="020B0604020202020204" pitchFamily="34" charset="0"/>
              </a:rPr>
              <a:t>. Science Daily. 10 January 2013. Retrieved 2 December 2015.</a:t>
            </a:r>
            <a:br>
              <a:rPr lang="en-US" sz="2400" b="0" i="0" dirty="0">
                <a:solidFill>
                  <a:srgbClr val="202122"/>
                </a:solidFill>
                <a:effectLst/>
                <a:latin typeface="Arial" panose="020B0604020202020204" pitchFamily="34" charset="0"/>
              </a:rPr>
            </a:br>
            <a:endParaRPr lang="en-US" sz="2400" dirty="0"/>
          </a:p>
        </p:txBody>
      </p:sp>
      <p:sp>
        <p:nvSpPr>
          <p:cNvPr id="3" name="Content Placeholder 2">
            <a:extLst>
              <a:ext uri="{FF2B5EF4-FFF2-40B4-BE49-F238E27FC236}">
                <a16:creationId xmlns:a16="http://schemas.microsoft.com/office/drawing/2014/main" id="{C1196F79-7F69-E3AB-C975-E54938FFC58A}"/>
              </a:ext>
            </a:extLst>
          </p:cNvPr>
          <p:cNvSpPr>
            <a:spLocks noGrp="1"/>
          </p:cNvSpPr>
          <p:nvPr>
            <p:ph sz="half" idx="1"/>
          </p:nvPr>
        </p:nvSpPr>
        <p:spPr>
          <a:xfrm>
            <a:off x="190005" y="1825625"/>
            <a:ext cx="5829795" cy="4351338"/>
          </a:xfrm>
        </p:spPr>
        <p:txBody>
          <a:bodyPr>
            <a:normAutofit fontScale="92500"/>
          </a:bodyPr>
          <a:lstStyle/>
          <a:p>
            <a:r>
              <a:rPr lang="en-US" b="0" i="0" dirty="0">
                <a:solidFill>
                  <a:srgbClr val="202122"/>
                </a:solidFill>
                <a:effectLst/>
                <a:latin typeface="Arial" panose="020B0604020202020204" pitchFamily="34" charset="0"/>
              </a:rPr>
              <a:t>Professor Cameron, it was found that "greater exposure to other children in childhood – for example, frequent interactions with cousins and/or attending childcare – was not a substitute for having siblings“.</a:t>
            </a:r>
            <a:endParaRPr lang="fa-IR" b="0" i="0" dirty="0">
              <a:solidFill>
                <a:srgbClr val="202122"/>
              </a:solidFill>
              <a:effectLst/>
              <a:latin typeface="Arial" panose="020B0604020202020204" pitchFamily="34" charset="0"/>
            </a:endParaRPr>
          </a:p>
          <a:p>
            <a:endParaRPr lang="fa-IR" b="0" i="0" dirty="0">
              <a:solidFill>
                <a:srgbClr val="202122"/>
              </a:solidFill>
              <a:effectLst/>
              <a:latin typeface="Arial" panose="020B0604020202020204" pitchFamily="34" charset="0"/>
            </a:endParaRPr>
          </a:p>
          <a:p>
            <a:pPr algn="r" rtl="1"/>
            <a:r>
              <a:rPr lang="fa-IR" sz="3000" dirty="0">
                <a:solidFill>
                  <a:srgbClr val="202122"/>
                </a:solidFill>
                <a:latin typeface="Arial" panose="020B0604020202020204" pitchFamily="34" charset="0"/>
                <a:cs typeface="B Titr" panose="00000700000000000000" pitchFamily="2" charset="-78"/>
              </a:rPr>
              <a:t>دانشمند علوم اجتماعی و اقتصاد:</a:t>
            </a:r>
          </a:p>
          <a:p>
            <a:pPr algn="r" rtl="1"/>
            <a:r>
              <a:rPr lang="fa-IR" sz="3000" dirty="0">
                <a:solidFill>
                  <a:srgbClr val="202122"/>
                </a:solidFill>
                <a:latin typeface="Arial" panose="020B0604020202020204" pitchFamily="34" charset="0"/>
                <a:cs typeface="B Titr" panose="00000700000000000000" pitchFamily="2" charset="-78"/>
              </a:rPr>
              <a:t>مهدکودک و هم سن و سالانِ دوستان و اقوام هیچگاه کار خواهر و برادر را نمی‌کنند</a:t>
            </a:r>
            <a:endParaRPr lang="en-US" sz="3000" dirty="0">
              <a:cs typeface="B Titr" panose="00000700000000000000" pitchFamily="2" charset="-78"/>
            </a:endParaRPr>
          </a:p>
        </p:txBody>
      </p:sp>
      <p:pic>
        <p:nvPicPr>
          <p:cNvPr id="5" name="Content Placeholder 4">
            <a:extLst>
              <a:ext uri="{FF2B5EF4-FFF2-40B4-BE49-F238E27FC236}">
                <a16:creationId xmlns:a16="http://schemas.microsoft.com/office/drawing/2014/main" id="{BC9D8EBD-CAB8-7855-73FF-89D20A38255A}"/>
              </a:ext>
            </a:extLst>
          </p:cNvPr>
          <p:cNvPicPr>
            <a:picLocks noGrp="1" noChangeAspect="1"/>
          </p:cNvPicPr>
          <p:nvPr>
            <p:ph sz="half" idx="2"/>
          </p:nvPr>
        </p:nvPicPr>
        <p:blipFill>
          <a:blip r:embed="rId3"/>
          <a:stretch>
            <a:fillRect/>
          </a:stretch>
        </p:blipFill>
        <p:spPr>
          <a:xfrm>
            <a:off x="6172200" y="2278412"/>
            <a:ext cx="5181600" cy="3445764"/>
          </a:xfrm>
          <a:prstGeom prst="rect">
            <a:avLst/>
          </a:prstGeom>
        </p:spPr>
      </p:pic>
    </p:spTree>
    <p:extLst>
      <p:ext uri="{BB962C8B-B14F-4D97-AF65-F5344CB8AC3E}">
        <p14:creationId xmlns:p14="http://schemas.microsoft.com/office/powerpoint/2010/main" val="39831289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8EC63-679E-DC56-E9E3-70D89675A2CB}"/>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بروز پیش‌زمینه‌های دیابت، سکتة قلبی و سکتة مغزی (سندرم متابولیک)</a:t>
            </a:r>
            <a:endParaRPr lang="en-US" dirty="0"/>
          </a:p>
        </p:txBody>
      </p:sp>
      <p:sp>
        <p:nvSpPr>
          <p:cNvPr id="3" name="Content Placeholder 2">
            <a:extLst>
              <a:ext uri="{FF2B5EF4-FFF2-40B4-BE49-F238E27FC236}">
                <a16:creationId xmlns:a16="http://schemas.microsoft.com/office/drawing/2014/main" id="{AA2393A0-8244-5C73-9ABE-E8E64644F2A6}"/>
              </a:ext>
            </a:extLst>
          </p:cNvPr>
          <p:cNvSpPr>
            <a:spLocks noGrp="1"/>
          </p:cNvSpPr>
          <p:nvPr>
            <p:ph idx="1"/>
          </p:nvPr>
        </p:nvSpPr>
        <p:spPr/>
        <p:txBody>
          <a:bodyPr>
            <a:normAutofit/>
          </a:bodyPr>
          <a:lstStyle/>
          <a:p>
            <a:pPr marL="0" marR="0" indent="240665" algn="justLow" rtl="1">
              <a:lnSpc>
                <a:spcPct val="107000"/>
              </a:lnSpc>
              <a:spcBef>
                <a:spcPts val="0"/>
              </a:spcBef>
              <a:spcAft>
                <a:spcPts val="800"/>
              </a:spcAft>
              <a:tabLst>
                <a:tab pos="0" algn="l"/>
              </a:tabLst>
            </a:pPr>
            <a:r>
              <a:rPr lang="fa-IR" sz="2800" dirty="0">
                <a:effectLst/>
                <a:latin typeface="Calibri" panose="020F0502020204030204" pitchFamily="34" charset="0"/>
                <a:ea typeface="Calibri" panose="020F0502020204030204" pitchFamily="34" charset="0"/>
                <a:cs typeface="B Nazanin" panose="00000400000000000000" pitchFamily="2" charset="-78"/>
              </a:rPr>
              <a:t>سندرم متابولیک به مواردی اطلاق می‌شود که فردی سه علامت از پنج علامت زیر را داشته باشد: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indent="240665" algn="justLow" rtl="1">
              <a:lnSpc>
                <a:spcPct val="107000"/>
              </a:lnSpc>
              <a:spcBef>
                <a:spcPts val="0"/>
              </a:spcBef>
              <a:spcAft>
                <a:spcPts val="800"/>
              </a:spcAft>
              <a:tabLst>
                <a:tab pos="0" algn="l"/>
              </a:tabLst>
            </a:pPr>
            <a:r>
              <a:rPr lang="fa-IR" sz="2800" dirty="0">
                <a:effectLst/>
                <a:latin typeface="Calibri" panose="020F0502020204030204" pitchFamily="34" charset="0"/>
                <a:ea typeface="Calibri" panose="020F0502020204030204" pitchFamily="34" charset="0"/>
                <a:cs typeface="B Nazanin" panose="00000400000000000000" pitchFamily="2" charset="-78"/>
              </a:rPr>
              <a:t>چاقی شکمی، بالابودن فشار خون، بالابودن قند خون، بالابودن تری‌گلیسرید خون و بالابودن کلسترول.</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indent="240665" algn="justLow" rtl="1">
              <a:lnSpc>
                <a:spcPct val="107000"/>
              </a:lnSpc>
              <a:spcBef>
                <a:spcPts val="0"/>
              </a:spcBef>
              <a:spcAft>
                <a:spcPts val="800"/>
              </a:spcAft>
              <a:tabLst>
                <a:tab pos="0" algn="l"/>
              </a:tabLst>
            </a:pPr>
            <a:r>
              <a:rPr lang="fa-IR" sz="2800" dirty="0">
                <a:effectLst/>
                <a:latin typeface="Calibri" panose="020F0502020204030204" pitchFamily="34" charset="0"/>
                <a:ea typeface="Calibri" panose="020F0502020204030204" pitchFamily="34" charset="0"/>
                <a:cs typeface="B Nazanin" panose="00000400000000000000" pitchFamily="2" charset="-78"/>
              </a:rPr>
              <a:t>کسی که دچار این عارضه باشد، احتمال ابتلا به دیابت و سکته‌های قلبی و مغزی در او افزایش می‌یابد.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algn="r" rtl="1">
              <a:spcBef>
                <a:spcPts val="0"/>
              </a:spcBef>
              <a:spcAft>
                <a:spcPts val="0"/>
              </a:spcAft>
            </a:pPr>
            <a:r>
              <a:rPr lang="fa-IR" sz="2800" dirty="0">
                <a:effectLst/>
                <a:latin typeface="Calibri" panose="020F0502020204030204" pitchFamily="34" charset="0"/>
                <a:ea typeface="Calibri" panose="020F0502020204030204" pitchFamily="34" charset="0"/>
                <a:cs typeface="B Nazanin" panose="00000400000000000000" pitchFamily="2" charset="-78"/>
              </a:rPr>
              <a:t>در </a:t>
            </a:r>
            <a:r>
              <a:rPr lang="fa-IR" sz="28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مطالعة 11784 کودک و نوجوان در </a:t>
            </a:r>
            <a:r>
              <a:rPr lang="fa-IR" sz="28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چین</a:t>
            </a:r>
            <a:r>
              <a:rPr lang="fa-IR" sz="28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 </a:t>
            </a:r>
            <a:r>
              <a:rPr lang="fa-IR" sz="2800" dirty="0">
                <a:effectLst/>
                <a:latin typeface="Calibri" panose="020F0502020204030204" pitchFamily="34" charset="0"/>
                <a:ea typeface="Calibri" panose="020F0502020204030204" pitchFamily="34" charset="0"/>
                <a:cs typeface="B Nazanin" panose="00000400000000000000" pitchFamily="2" charset="-78"/>
              </a:rPr>
              <a:t>مشاهده شد که شیوع سندرم متابولیک و هر یک از اجزای آن در تک‌فرزندها بیشتر از سایرین است. </a:t>
            </a:r>
            <a:r>
              <a:rPr lang="fa-IR" sz="28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در مطالعه‌ای </a:t>
            </a:r>
            <a:r>
              <a:rPr lang="fa-IR" sz="28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در 7311 نوجوان آلمانی </a:t>
            </a:r>
            <a:r>
              <a:rPr lang="fa-IR" sz="2800" dirty="0">
                <a:effectLst/>
                <a:latin typeface="Calibri" panose="020F0502020204030204" pitchFamily="34" charset="0"/>
                <a:ea typeface="Calibri" panose="020F0502020204030204" pitchFamily="34" charset="0"/>
                <a:cs typeface="B Nazanin" panose="00000400000000000000" pitchFamily="2" charset="-78"/>
              </a:rPr>
              <a:t>نیز دیده شد که تک‌فرزندها در بزرگ‌سالی با احتمال بیشتری دچار پرفشاری خون می‌شوند</a:t>
            </a:r>
            <a:r>
              <a:rPr lang="en-US" dirty="0">
                <a:effectLst/>
              </a:rPr>
              <a:t> </a:t>
            </a:r>
            <a:endParaRPr lang="en-US" dirty="0"/>
          </a:p>
        </p:txBody>
      </p:sp>
    </p:spTree>
    <p:extLst>
      <p:ext uri="{BB962C8B-B14F-4D97-AF65-F5344CB8AC3E}">
        <p14:creationId xmlns:p14="http://schemas.microsoft.com/office/powerpoint/2010/main" val="3732679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EF8E-FCA1-83AA-3BD7-06684DA50E54}"/>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بروز مشکلات حرکتی</a:t>
            </a:r>
            <a:endParaRPr lang="en-US" dirty="0"/>
          </a:p>
        </p:txBody>
      </p:sp>
      <p:sp>
        <p:nvSpPr>
          <p:cNvPr id="3" name="Content Placeholder 2">
            <a:extLst>
              <a:ext uri="{FF2B5EF4-FFF2-40B4-BE49-F238E27FC236}">
                <a16:creationId xmlns:a16="http://schemas.microsoft.com/office/drawing/2014/main" id="{78F51418-A788-0C59-3A8E-59786E9CEE50}"/>
              </a:ext>
            </a:extLst>
          </p:cNvPr>
          <p:cNvSpPr>
            <a:spLocks noGrp="1"/>
          </p:cNvSpPr>
          <p:nvPr>
            <p:ph idx="1"/>
          </p:nvPr>
        </p:nvSpPr>
        <p:spPr/>
        <p:txBody>
          <a:bodyPr>
            <a:normAutofit/>
          </a:bodyPr>
          <a:lstStyle/>
          <a:p>
            <a:pPr marL="0" marR="0" indent="240665" algn="just" rtl="1">
              <a:lnSpc>
                <a:spcPct val="107000"/>
              </a:lnSpc>
              <a:spcBef>
                <a:spcPts val="0"/>
              </a:spcBef>
              <a:spcAft>
                <a:spcPts val="800"/>
              </a:spcAft>
              <a:tabLst>
                <a:tab pos="0" algn="l"/>
              </a:tabLst>
            </a:pPr>
            <a:r>
              <a:rPr lang="fa-IR" sz="4000" dirty="0">
                <a:latin typeface="Calibri" panose="020F0502020204030204" pitchFamily="34" charset="0"/>
                <a:cs typeface="B Nazanin" panose="00000400000000000000" pitchFamily="2" charset="-78"/>
              </a:rPr>
              <a:t>در</a:t>
            </a:r>
            <a:r>
              <a:rPr lang="fa-IR" sz="4000" dirty="0">
                <a:solidFill>
                  <a:srgbClr val="C00000"/>
                </a:solidFill>
                <a:latin typeface="Calibri" panose="020F0502020204030204" pitchFamily="34" charset="0"/>
                <a:cs typeface="B Nazanin" panose="00000400000000000000" pitchFamily="2" charset="-78"/>
              </a:rPr>
              <a:t> پرتغال </a:t>
            </a:r>
            <a:r>
              <a:rPr lang="fa-IR" sz="4000" dirty="0">
                <a:latin typeface="Calibri" panose="020F0502020204030204" pitchFamily="34" charset="0"/>
                <a:cs typeface="B Nazanin" panose="00000400000000000000" pitchFamily="2" charset="-78"/>
              </a:rPr>
              <a:t>مهارت‌های حرکتی در </a:t>
            </a:r>
            <a:r>
              <a:rPr lang="fa-IR" sz="4000" dirty="0">
                <a:effectLst/>
                <a:latin typeface="Calibri" panose="020F0502020204030204" pitchFamily="34" charset="0"/>
                <a:ea typeface="Calibri" panose="020F0502020204030204" pitchFamily="34" charset="0"/>
                <a:cs typeface="B Nazanin" panose="00000400000000000000" pitchFamily="2" charset="-78"/>
              </a:rPr>
              <a:t>کودکان تک‌فرزند تا حدی ضعیف‌تر است. مهارت‌هایی از جمله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چابکی، پریدن و بازی با توپ</a:t>
            </a:r>
            <a:r>
              <a:rPr lang="fa-IR" sz="4000" dirty="0">
                <a:effectLst/>
                <a:latin typeface="Calibri" panose="020F0502020204030204" pitchFamily="34" charset="0"/>
                <a:ea typeface="Calibri" panose="020F0502020204030204" pitchFamily="34" charset="0"/>
                <a:cs typeface="B Nazanin" panose="00000400000000000000" pitchFamily="2" charset="-78"/>
              </a:rPr>
              <a:t>. امکان تشدیدشدن این ضعف‌ها با افزایش سن وجود دارد.</a:t>
            </a:r>
            <a:endParaRPr lang="en-US" sz="40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en-US" sz="4000" dirty="0"/>
          </a:p>
        </p:txBody>
      </p:sp>
    </p:spTree>
    <p:extLst>
      <p:ext uri="{BB962C8B-B14F-4D97-AF65-F5344CB8AC3E}">
        <p14:creationId xmlns:p14="http://schemas.microsoft.com/office/powerpoint/2010/main" val="5333883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1F94-E5FA-2C4E-4C06-C8DF784B3AFD}"/>
              </a:ext>
            </a:extLst>
          </p:cNvPr>
          <p:cNvSpPr>
            <a:spLocks noGrp="1"/>
          </p:cNvSpPr>
          <p:nvPr>
            <p:ph type="title"/>
          </p:nvPr>
        </p:nvSpPr>
        <p:spPr/>
        <p:txBody>
          <a:bodyPr>
            <a:normAutofit/>
          </a:bodyPr>
          <a:lstStyle/>
          <a:p>
            <a:pPr algn="r" rtl="1"/>
            <a:r>
              <a:rPr lang="fa-IR" sz="4000" b="1" dirty="0">
                <a:effectLst/>
                <a:latin typeface="Calibri" panose="020F0502020204030204" pitchFamily="34" charset="0"/>
                <a:ea typeface="Calibri" panose="020F0502020204030204" pitchFamily="34" charset="0"/>
                <a:cs typeface="B Nazanin" panose="00000400000000000000" pitchFamily="2" charset="-78"/>
              </a:rPr>
              <a:t>افزایش احتمال بروز </a:t>
            </a:r>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روماتیسم مفصلی جوانان </a:t>
            </a:r>
            <a:r>
              <a:rPr lang="fa-IR" sz="4000" b="1" dirty="0">
                <a:effectLst/>
                <a:latin typeface="Calibri" panose="020F0502020204030204" pitchFamily="34" charset="0"/>
                <a:ea typeface="Calibri" panose="020F0502020204030204" pitchFamily="34" charset="0"/>
                <a:cs typeface="B Nazanin" panose="00000400000000000000" pitchFamily="2" charset="-78"/>
              </a:rPr>
              <a:t>(</a:t>
            </a:r>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1.6 برابر</a:t>
            </a:r>
            <a:r>
              <a:rPr lang="fa-IR" sz="4000" b="1" dirty="0">
                <a:effectLst/>
                <a:latin typeface="Calibri" panose="020F0502020204030204" pitchFamily="34" charset="0"/>
                <a:ea typeface="Calibri" panose="020F0502020204030204" pitchFamily="34" charset="0"/>
                <a:cs typeface="B Nazanin" panose="00000400000000000000" pitchFamily="2" charset="-78"/>
              </a:rPr>
              <a:t>)</a:t>
            </a:r>
            <a:endParaRPr lang="en-US" sz="4000" dirty="0"/>
          </a:p>
        </p:txBody>
      </p:sp>
      <p:sp>
        <p:nvSpPr>
          <p:cNvPr id="3" name="Content Placeholder 2">
            <a:extLst>
              <a:ext uri="{FF2B5EF4-FFF2-40B4-BE49-F238E27FC236}">
                <a16:creationId xmlns:a16="http://schemas.microsoft.com/office/drawing/2014/main" id="{31BD22F5-8124-50B6-0599-25CD36CB0536}"/>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روماتیسم مفصلی جوانان، شایع‌ترین بیماری روماتیسمی کودکان و نوجوانان است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که قبل از 16 سالگی با درد و ورم مفاصل </a:t>
            </a:r>
            <a:r>
              <a:rPr lang="fa-IR" sz="4000" dirty="0">
                <a:effectLst/>
                <a:latin typeface="Calibri" panose="020F0502020204030204" pitchFamily="34" charset="0"/>
                <a:ea typeface="Calibri" panose="020F0502020204030204" pitchFamily="34" charset="0"/>
                <a:cs typeface="B Nazanin" panose="00000400000000000000" pitchFamily="2" charset="-78"/>
              </a:rPr>
              <a:t>بروز می‌کند و ممکن است سال‌ها بماند.</a:t>
            </a:r>
            <a:endParaRPr lang="en-US" sz="40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en-US" sz="4000" dirty="0"/>
          </a:p>
        </p:txBody>
      </p:sp>
    </p:spTree>
    <p:extLst>
      <p:ext uri="{BB962C8B-B14F-4D97-AF65-F5344CB8AC3E}">
        <p14:creationId xmlns:p14="http://schemas.microsoft.com/office/powerpoint/2010/main" val="28669650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EF009-B461-155A-D870-0C107A4414B1}"/>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کوتاهی قد</a:t>
            </a:r>
            <a:endParaRPr lang="en-US" dirty="0"/>
          </a:p>
        </p:txBody>
      </p:sp>
      <p:sp>
        <p:nvSpPr>
          <p:cNvPr id="3" name="Content Placeholder 2">
            <a:extLst>
              <a:ext uri="{FF2B5EF4-FFF2-40B4-BE49-F238E27FC236}">
                <a16:creationId xmlns:a16="http://schemas.microsoft.com/office/drawing/2014/main" id="{93B89D73-C69B-972F-CCC8-4AE44A834EEA}"/>
              </a:ext>
            </a:extLst>
          </p:cNvPr>
          <p:cNvSpPr>
            <a:spLocks noGrp="1"/>
          </p:cNvSpPr>
          <p:nvPr>
            <p:ph idx="1"/>
          </p:nvPr>
        </p:nvSpPr>
        <p:spPr/>
        <p:txBody>
          <a:bodyPr>
            <a:normAutofit/>
          </a:bodyPr>
          <a:lstStyle/>
          <a:p>
            <a:pPr algn="r" rtl="1"/>
            <a:r>
              <a:rPr lang="fa-IR" sz="4400" dirty="0">
                <a:effectLst/>
                <a:latin typeface="Calibri" panose="020F0502020204030204" pitchFamily="34" charset="0"/>
                <a:ea typeface="Calibri" panose="020F0502020204030204" pitchFamily="34" charset="0"/>
                <a:cs typeface="B Nazanin" panose="00000400000000000000" pitchFamily="2" charset="-78"/>
              </a:rPr>
              <a:t>در </a:t>
            </a:r>
            <a:r>
              <a:rPr lang="fa-IR" sz="44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هلند بر روی 389287 نوجوان 18 سالة آلمانی‌تبارِ </a:t>
            </a:r>
            <a:r>
              <a:rPr lang="fa-IR" sz="4400" dirty="0">
                <a:effectLst/>
                <a:latin typeface="Calibri" panose="020F0502020204030204" pitchFamily="34" charset="0"/>
                <a:ea typeface="Calibri" panose="020F0502020204030204" pitchFamily="34" charset="0"/>
                <a:cs typeface="B Nazanin" panose="00000400000000000000" pitchFamily="2" charset="-78"/>
              </a:rPr>
              <a:t>آمادة سربازی انجام شد، داده‌های مربوط به قد این افراد، مورد تحلیل قرار گرفت. محققان چنین نتیجه‌گیری کردند که پسران تک‌فرزند در قیاس با پسرانی که خواهر و برادر داشتند، </a:t>
            </a:r>
            <a:r>
              <a:rPr lang="fa-IR" sz="44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در بدو ورود به سربازی قدشان، کوتاه‌تر </a:t>
            </a:r>
            <a:r>
              <a:rPr lang="fa-IR" sz="4400" dirty="0">
                <a:effectLst/>
                <a:latin typeface="Calibri" panose="020F0502020204030204" pitchFamily="34" charset="0"/>
                <a:ea typeface="Calibri" panose="020F0502020204030204" pitchFamily="34" charset="0"/>
                <a:cs typeface="B Nazanin" panose="00000400000000000000" pitchFamily="2" charset="-78"/>
              </a:rPr>
              <a:t>بود</a:t>
            </a:r>
            <a:endParaRPr lang="en-US" sz="4400" dirty="0"/>
          </a:p>
        </p:txBody>
      </p:sp>
    </p:spTree>
    <p:extLst>
      <p:ext uri="{BB962C8B-B14F-4D97-AF65-F5344CB8AC3E}">
        <p14:creationId xmlns:p14="http://schemas.microsoft.com/office/powerpoint/2010/main" val="41774103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594B-2230-69C5-6B3E-5F295AFC8CEC}"/>
              </a:ext>
            </a:extLst>
          </p:cNvPr>
          <p:cNvSpPr>
            <a:spLocks noGrp="1"/>
          </p:cNvSpPr>
          <p:nvPr>
            <p:ph type="title"/>
          </p:nvPr>
        </p:nvSpPr>
        <p:spPr>
          <a:xfrm>
            <a:off x="1143002" y="18255"/>
            <a:ext cx="10515600" cy="1325563"/>
          </a:xfrm>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طول عمر کوتاه‌تر</a:t>
            </a:r>
            <a:endParaRPr lang="en-US" dirty="0"/>
          </a:p>
        </p:txBody>
      </p:sp>
      <p:sp>
        <p:nvSpPr>
          <p:cNvPr id="3" name="Content Placeholder 2">
            <a:extLst>
              <a:ext uri="{FF2B5EF4-FFF2-40B4-BE49-F238E27FC236}">
                <a16:creationId xmlns:a16="http://schemas.microsoft.com/office/drawing/2014/main" id="{087343E7-B5C9-1EB2-8BAE-3D3B088C5032}"/>
              </a:ext>
            </a:extLst>
          </p:cNvPr>
          <p:cNvSpPr>
            <a:spLocks noGrp="1"/>
          </p:cNvSpPr>
          <p:nvPr>
            <p:ph idx="1"/>
          </p:nvPr>
        </p:nvSpPr>
        <p:spPr>
          <a:xfrm>
            <a:off x="5791200" y="1310140"/>
            <a:ext cx="5914901" cy="4803085"/>
          </a:xfrm>
        </p:spPr>
        <p:txBody>
          <a:bodyPr>
            <a:normAutofit fontScale="92500"/>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داده‌های مربوط به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یک میلیون و 910 هزار نفر </a:t>
            </a:r>
            <a:r>
              <a:rPr lang="fa-IR" sz="4000" dirty="0">
                <a:effectLst/>
                <a:latin typeface="Calibri" panose="020F0502020204030204" pitchFamily="34" charset="0"/>
                <a:ea typeface="Calibri" panose="020F0502020204030204" pitchFamily="34" charset="0"/>
                <a:cs typeface="B Nazanin" panose="00000400000000000000" pitchFamily="2" charset="-78"/>
              </a:rPr>
              <a:t>وارد تحلیل آماری شدند. نتایج نشان داد که در افرادی که تک‌فرزند هستند، اعم از زن یا مرد، اگر به سن 50 سالگی برسند، باقی‌ماندة طول عمرشان کوتاه‌تر است. به بیان دیگر؛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احتمال مرگ آن‌ها بعد از سن 50 </a:t>
            </a:r>
            <a:r>
              <a:rPr lang="fa-IR" sz="4000" dirty="0">
                <a:effectLst/>
                <a:latin typeface="Calibri" panose="020F0502020204030204" pitchFamily="34" charset="0"/>
                <a:ea typeface="Calibri" panose="020F0502020204030204" pitchFamily="34" charset="0"/>
                <a:cs typeface="B Nazanin" panose="00000400000000000000" pitchFamily="2" charset="-78"/>
              </a:rPr>
              <a:t>سالگی از کسانی‌که خواهر و برادر دارند،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بیشتر می‌شود</a:t>
            </a:r>
            <a:endParaRPr lang="en-US" sz="4000" dirty="0">
              <a:solidFill>
                <a:srgbClr val="C00000"/>
              </a:solidFill>
            </a:endParaRPr>
          </a:p>
        </p:txBody>
      </p:sp>
      <p:pic>
        <p:nvPicPr>
          <p:cNvPr id="5" name="Picture 4">
            <a:extLst>
              <a:ext uri="{FF2B5EF4-FFF2-40B4-BE49-F238E27FC236}">
                <a16:creationId xmlns:a16="http://schemas.microsoft.com/office/drawing/2014/main" id="{1D0C0C66-3562-A10C-41E4-EB6A80B32450}"/>
              </a:ext>
            </a:extLst>
          </p:cNvPr>
          <p:cNvPicPr>
            <a:picLocks noChangeAspect="1"/>
          </p:cNvPicPr>
          <p:nvPr/>
        </p:nvPicPr>
        <p:blipFill>
          <a:blip r:embed="rId2"/>
          <a:stretch>
            <a:fillRect/>
          </a:stretch>
        </p:blipFill>
        <p:spPr>
          <a:xfrm>
            <a:off x="0" y="271463"/>
            <a:ext cx="5791200" cy="5905500"/>
          </a:xfrm>
          <a:prstGeom prst="rect">
            <a:avLst/>
          </a:prstGeom>
        </p:spPr>
      </p:pic>
    </p:spTree>
    <p:extLst>
      <p:ext uri="{BB962C8B-B14F-4D97-AF65-F5344CB8AC3E}">
        <p14:creationId xmlns:p14="http://schemas.microsoft.com/office/powerpoint/2010/main" val="2477783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A9D3-E054-064F-3932-F6B61756880F}"/>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چاقی</a:t>
            </a:r>
            <a:endParaRPr lang="en-US" dirty="0"/>
          </a:p>
        </p:txBody>
      </p:sp>
      <p:sp>
        <p:nvSpPr>
          <p:cNvPr id="3" name="Content Placeholder 2">
            <a:extLst>
              <a:ext uri="{FF2B5EF4-FFF2-40B4-BE49-F238E27FC236}">
                <a16:creationId xmlns:a16="http://schemas.microsoft.com/office/drawing/2014/main" id="{32C0EB4F-2599-FC85-B26A-66639142512C}"/>
              </a:ext>
            </a:extLst>
          </p:cNvPr>
          <p:cNvSpPr>
            <a:spLocks noGrp="1"/>
          </p:cNvSpPr>
          <p:nvPr>
            <p:ph idx="1"/>
          </p:nvPr>
        </p:nvSpPr>
        <p:spPr>
          <a:xfrm>
            <a:off x="6567055" y="1825625"/>
            <a:ext cx="4786745" cy="4351338"/>
          </a:xfrm>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در یک مطالعه با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حجم نمونة بالا (بیش از 40 هزار نفر) </a:t>
            </a:r>
            <a:r>
              <a:rPr lang="fa-IR" sz="4000" dirty="0">
                <a:effectLst/>
                <a:latin typeface="Calibri" panose="020F0502020204030204" pitchFamily="34" charset="0"/>
                <a:ea typeface="Calibri" panose="020F0502020204030204" pitchFamily="34" charset="0"/>
                <a:cs typeface="B Nazanin" panose="00000400000000000000" pitchFamily="2" charset="-78"/>
              </a:rPr>
              <a:t>در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انگلستان</a:t>
            </a:r>
            <a:r>
              <a:rPr lang="fa-IR" sz="4000" dirty="0">
                <a:effectLst/>
                <a:latin typeface="Calibri" panose="020F0502020204030204" pitchFamily="34" charset="0"/>
                <a:ea typeface="Calibri" panose="020F0502020204030204" pitchFamily="34" charset="0"/>
                <a:cs typeface="B Nazanin" panose="00000400000000000000" pitchFamily="2" charset="-78"/>
              </a:rPr>
              <a:t>، افراد بعد از تولد در طول زمان از نظر نمایة تودة بدنی مورد ارزیابی قرار گرفتند و چاقتر بودند.</a:t>
            </a:r>
            <a:endParaRPr lang="en-US" sz="4000" dirty="0"/>
          </a:p>
        </p:txBody>
      </p:sp>
      <p:pic>
        <p:nvPicPr>
          <p:cNvPr id="5" name="Picture 4">
            <a:extLst>
              <a:ext uri="{FF2B5EF4-FFF2-40B4-BE49-F238E27FC236}">
                <a16:creationId xmlns:a16="http://schemas.microsoft.com/office/drawing/2014/main" id="{28909583-B133-278B-E023-E9E5909ADC1A}"/>
              </a:ext>
            </a:extLst>
          </p:cNvPr>
          <p:cNvPicPr>
            <a:picLocks noChangeAspect="1"/>
          </p:cNvPicPr>
          <p:nvPr/>
        </p:nvPicPr>
        <p:blipFill>
          <a:blip r:embed="rId2"/>
          <a:stretch>
            <a:fillRect/>
          </a:stretch>
        </p:blipFill>
        <p:spPr>
          <a:xfrm>
            <a:off x="245300" y="1302017"/>
            <a:ext cx="6191250" cy="4657725"/>
          </a:xfrm>
          <a:prstGeom prst="rect">
            <a:avLst/>
          </a:prstGeom>
        </p:spPr>
      </p:pic>
    </p:spTree>
    <p:extLst>
      <p:ext uri="{BB962C8B-B14F-4D97-AF65-F5344CB8AC3E}">
        <p14:creationId xmlns:p14="http://schemas.microsoft.com/office/powerpoint/2010/main" val="2338545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68037" y="733066"/>
            <a:ext cx="10785764" cy="4477109"/>
          </a:xfrm>
          <a:prstGeom prst="rect">
            <a:avLst/>
          </a:prstGeom>
        </p:spPr>
      </p:pic>
    </p:spTree>
    <p:extLst>
      <p:ext uri="{BB962C8B-B14F-4D97-AF65-F5344CB8AC3E}">
        <p14:creationId xmlns:p14="http://schemas.microsoft.com/office/powerpoint/2010/main" val="20544897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9374-A91E-687F-9CB4-46A0E6A49FB5}"/>
              </a:ext>
            </a:extLst>
          </p:cNvPr>
          <p:cNvSpPr>
            <a:spLocks noGrp="1"/>
          </p:cNvSpPr>
          <p:nvPr>
            <p:ph type="title"/>
          </p:nvPr>
        </p:nvSpPr>
        <p:spPr/>
        <p:txBody>
          <a:bodyPr>
            <a:normAutofit/>
          </a:bodyPr>
          <a:lstStyle/>
          <a:p>
            <a:pPr algn="r" rtl="1"/>
            <a:r>
              <a:rPr lang="fa-IR" sz="3600" b="1" dirty="0">
                <a:effectLst/>
                <a:latin typeface="Calibri" panose="020F0502020204030204" pitchFamily="34" charset="0"/>
                <a:ea typeface="Calibri" panose="020F0502020204030204" pitchFamily="34" charset="0"/>
                <a:cs typeface="B Nazanin" panose="00000400000000000000" pitchFamily="2" charset="-78"/>
              </a:rPr>
              <a:t>افزایش احتمال بیماری‌هایی همچون </a:t>
            </a:r>
            <a:r>
              <a:rPr lang="fa-IR" sz="36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تب، سرماخوردگی و اسهال</a:t>
            </a:r>
            <a:endParaRPr lang="en-US" sz="3600" dirty="0">
              <a:solidFill>
                <a:srgbClr val="C00000"/>
              </a:solidFill>
            </a:endParaRPr>
          </a:p>
        </p:txBody>
      </p:sp>
      <p:sp>
        <p:nvSpPr>
          <p:cNvPr id="3" name="Content Placeholder 2">
            <a:extLst>
              <a:ext uri="{FF2B5EF4-FFF2-40B4-BE49-F238E27FC236}">
                <a16:creationId xmlns:a16="http://schemas.microsoft.com/office/drawing/2014/main" id="{05A222B1-6353-6CE4-92D7-11B3DEA14F55}"/>
              </a:ext>
            </a:extLst>
          </p:cNvPr>
          <p:cNvSpPr>
            <a:spLocks noGrp="1"/>
          </p:cNvSpPr>
          <p:nvPr>
            <p:ph idx="1"/>
          </p:nvPr>
        </p:nvSpPr>
        <p:spPr>
          <a:xfrm>
            <a:off x="6571013" y="1690688"/>
            <a:ext cx="5257800" cy="4351338"/>
          </a:xfrm>
        </p:spPr>
        <p:txBody>
          <a:bodyPr>
            <a:normAutofit lnSpcReduction="10000"/>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محققان در یک مطالعه در کشور چین بر 197 تک‌فرزند 3 تا 6 ساله و 367 کودک دارای خواهر و برادر، به این نتیجه رسیدند که کودکان تک‌فرزند با احتمال بیشتری، دچار امراض جسمی از قبیل تب، سرماخوردگی و اسهال می‌شوند</a:t>
            </a:r>
            <a:endParaRPr lang="en-US" sz="4000" dirty="0"/>
          </a:p>
        </p:txBody>
      </p:sp>
      <p:pic>
        <p:nvPicPr>
          <p:cNvPr id="5" name="Picture 4">
            <a:extLst>
              <a:ext uri="{FF2B5EF4-FFF2-40B4-BE49-F238E27FC236}">
                <a16:creationId xmlns:a16="http://schemas.microsoft.com/office/drawing/2014/main" id="{DB39251C-9943-4ACD-776D-D8C0E4CEDEC6}"/>
              </a:ext>
            </a:extLst>
          </p:cNvPr>
          <p:cNvPicPr>
            <a:picLocks noChangeAspect="1"/>
          </p:cNvPicPr>
          <p:nvPr/>
        </p:nvPicPr>
        <p:blipFill>
          <a:blip r:embed="rId2"/>
          <a:stretch>
            <a:fillRect/>
          </a:stretch>
        </p:blipFill>
        <p:spPr>
          <a:xfrm>
            <a:off x="0" y="1449779"/>
            <a:ext cx="6486525" cy="4267200"/>
          </a:xfrm>
          <a:prstGeom prst="rect">
            <a:avLst/>
          </a:prstGeom>
        </p:spPr>
      </p:pic>
    </p:spTree>
    <p:extLst>
      <p:ext uri="{BB962C8B-B14F-4D97-AF65-F5344CB8AC3E}">
        <p14:creationId xmlns:p14="http://schemas.microsoft.com/office/powerpoint/2010/main" val="37329545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CE9-3F8C-3CF8-B7E1-9161EC97A0C1}"/>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ابتلا به اختلالات شخصیتی</a:t>
            </a:r>
            <a:endParaRPr lang="en-US" dirty="0"/>
          </a:p>
        </p:txBody>
      </p:sp>
      <p:sp>
        <p:nvSpPr>
          <p:cNvPr id="3" name="Content Placeholder 2">
            <a:extLst>
              <a:ext uri="{FF2B5EF4-FFF2-40B4-BE49-F238E27FC236}">
                <a16:creationId xmlns:a16="http://schemas.microsoft.com/office/drawing/2014/main" id="{89C38B2E-E8A7-AC78-2100-E8D7C92363AB}"/>
              </a:ext>
            </a:extLst>
          </p:cNvPr>
          <p:cNvSpPr>
            <a:spLocks noGrp="1"/>
          </p:cNvSpPr>
          <p:nvPr>
            <p:ph idx="1"/>
          </p:nvPr>
        </p:nvSpPr>
        <p:spPr>
          <a:xfrm>
            <a:off x="1101931" y="1635703"/>
            <a:ext cx="9988138" cy="4351338"/>
          </a:xfrm>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در یک مطالعة طولی در دو مقطع زمانی بر 1588 کودک که از زمان تولد تا زمان بزرگ‌سالی در کشور فنلاند انجام شد، محققان به این نتیجه رسیدند که احتمال وقوع اختلالات شخصیتی در افراد تک‌فرزند</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 2.4 برابر </a:t>
            </a:r>
            <a:r>
              <a:rPr lang="fa-IR" sz="4000" dirty="0">
                <a:effectLst/>
                <a:latin typeface="Calibri" panose="020F0502020204030204" pitchFamily="34" charset="0"/>
                <a:ea typeface="Calibri" panose="020F0502020204030204" pitchFamily="34" charset="0"/>
                <a:cs typeface="B Nazanin" panose="00000400000000000000" pitchFamily="2" charset="-78"/>
              </a:rPr>
              <a:t>سایرین است، به طوری‌که</a:t>
            </a:r>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 14.3% از آنان به اختلال شخصیتی </a:t>
            </a:r>
            <a:r>
              <a:rPr lang="fa-IR" sz="4000" dirty="0">
                <a:effectLst/>
                <a:latin typeface="Calibri" panose="020F0502020204030204" pitchFamily="34" charset="0"/>
                <a:ea typeface="Calibri" panose="020F0502020204030204" pitchFamily="34" charset="0"/>
                <a:cs typeface="B Nazanin" panose="00000400000000000000" pitchFamily="2" charset="-78"/>
              </a:rPr>
              <a:t>مبتلا بودند</a:t>
            </a:r>
            <a:endParaRPr lang="en-US" sz="4000" dirty="0"/>
          </a:p>
        </p:txBody>
      </p:sp>
      <p:pic>
        <p:nvPicPr>
          <p:cNvPr id="5" name="Picture 4">
            <a:extLst>
              <a:ext uri="{FF2B5EF4-FFF2-40B4-BE49-F238E27FC236}">
                <a16:creationId xmlns:a16="http://schemas.microsoft.com/office/drawing/2014/main" id="{237B7C9B-6FDB-C895-440E-6E4F0A3022E4}"/>
              </a:ext>
            </a:extLst>
          </p:cNvPr>
          <p:cNvPicPr>
            <a:picLocks noChangeAspect="1"/>
          </p:cNvPicPr>
          <p:nvPr/>
        </p:nvPicPr>
        <p:blipFill>
          <a:blip r:embed="rId2"/>
          <a:stretch>
            <a:fillRect/>
          </a:stretch>
        </p:blipFill>
        <p:spPr>
          <a:xfrm>
            <a:off x="1444566" y="4487408"/>
            <a:ext cx="9302868" cy="2309751"/>
          </a:xfrm>
          <a:prstGeom prst="rect">
            <a:avLst/>
          </a:prstGeom>
        </p:spPr>
      </p:pic>
    </p:spTree>
    <p:extLst>
      <p:ext uri="{BB962C8B-B14F-4D97-AF65-F5344CB8AC3E}">
        <p14:creationId xmlns:p14="http://schemas.microsoft.com/office/powerpoint/2010/main" val="42513347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2B19-A2DE-4FC2-6A1F-D5ABF9C98991}"/>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وقوع اختلالات گفتاری در کودک</a:t>
            </a:r>
            <a:endParaRPr lang="en-US" dirty="0"/>
          </a:p>
        </p:txBody>
      </p:sp>
      <p:sp>
        <p:nvSpPr>
          <p:cNvPr id="3" name="Content Placeholder 2">
            <a:extLst>
              <a:ext uri="{FF2B5EF4-FFF2-40B4-BE49-F238E27FC236}">
                <a16:creationId xmlns:a16="http://schemas.microsoft.com/office/drawing/2014/main" id="{D8693401-8D83-6ADB-8BBE-DCD80013FC30}"/>
              </a:ext>
            </a:extLst>
          </p:cNvPr>
          <p:cNvSpPr>
            <a:spLocks noGrp="1"/>
          </p:cNvSpPr>
          <p:nvPr>
            <p:ph idx="1"/>
          </p:nvPr>
        </p:nvSpPr>
        <p:spPr>
          <a:xfrm>
            <a:off x="838200" y="1478628"/>
            <a:ext cx="10515600" cy="4351338"/>
          </a:xfrm>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تک‌فرزندبودن در کنار عواملی همچون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نارس‌بودن، خجالتی‌بودن، استفاده از مواد مخدر هنگام بارداری و سابقة خانوادگی مثبت</a:t>
            </a:r>
            <a:r>
              <a:rPr lang="fa-IR" sz="4000" dirty="0">
                <a:effectLst/>
                <a:latin typeface="Calibri" panose="020F0502020204030204" pitchFamily="34" charset="0"/>
                <a:ea typeface="Calibri" panose="020F0502020204030204" pitchFamily="34" charset="0"/>
                <a:cs typeface="B Nazanin" panose="00000400000000000000" pitchFamily="2" charset="-78"/>
              </a:rPr>
              <a:t>، احتمال اختلالات گفتاری را در دوران کودکی افزایش می‌دهد</a:t>
            </a:r>
            <a:endParaRPr lang="en-US" sz="4000" dirty="0"/>
          </a:p>
        </p:txBody>
      </p:sp>
      <p:pic>
        <p:nvPicPr>
          <p:cNvPr id="5" name="Picture 4">
            <a:extLst>
              <a:ext uri="{FF2B5EF4-FFF2-40B4-BE49-F238E27FC236}">
                <a16:creationId xmlns:a16="http://schemas.microsoft.com/office/drawing/2014/main" id="{8DB0B71D-E987-8790-ED33-16A99B853687}"/>
              </a:ext>
            </a:extLst>
          </p:cNvPr>
          <p:cNvPicPr>
            <a:picLocks noChangeAspect="1"/>
          </p:cNvPicPr>
          <p:nvPr/>
        </p:nvPicPr>
        <p:blipFill>
          <a:blip r:embed="rId2"/>
          <a:stretch>
            <a:fillRect/>
          </a:stretch>
        </p:blipFill>
        <p:spPr>
          <a:xfrm>
            <a:off x="3301341" y="3654297"/>
            <a:ext cx="5876368" cy="3374347"/>
          </a:xfrm>
          <a:prstGeom prst="rect">
            <a:avLst/>
          </a:prstGeom>
        </p:spPr>
      </p:pic>
    </p:spTree>
    <p:extLst>
      <p:ext uri="{BB962C8B-B14F-4D97-AF65-F5344CB8AC3E}">
        <p14:creationId xmlns:p14="http://schemas.microsoft.com/office/powerpoint/2010/main" val="30752278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7772-DFC1-D829-89DB-C60AB9866FAD}"/>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کمتربودن آمادگی جسمانی و تناسب اندام</a:t>
            </a:r>
            <a:endParaRPr lang="en-US" dirty="0"/>
          </a:p>
        </p:txBody>
      </p:sp>
      <p:sp>
        <p:nvSpPr>
          <p:cNvPr id="3" name="Content Placeholder 2">
            <a:extLst>
              <a:ext uri="{FF2B5EF4-FFF2-40B4-BE49-F238E27FC236}">
                <a16:creationId xmlns:a16="http://schemas.microsoft.com/office/drawing/2014/main" id="{247E2BA2-3B76-79D7-3291-F3507A4D7DD2}"/>
              </a:ext>
            </a:extLst>
          </p:cNvPr>
          <p:cNvSpPr>
            <a:spLocks noGrp="1"/>
          </p:cNvSpPr>
          <p:nvPr>
            <p:ph idx="1"/>
          </p:nvPr>
        </p:nvSpPr>
        <p:spPr>
          <a:xfrm>
            <a:off x="6293922" y="1825625"/>
            <a:ext cx="5059878" cy="4351338"/>
          </a:xfrm>
        </p:spPr>
        <p:txBody>
          <a:bodyPr>
            <a:normAutofit lnSpcReduction="10000"/>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مطالعه‌ای بر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542 کودک در کشور پرتغال با سنین 7 تا 15 سال </a:t>
            </a:r>
            <a:r>
              <a:rPr lang="fa-IR" sz="4000" dirty="0">
                <a:effectLst/>
                <a:latin typeface="Calibri" panose="020F0502020204030204" pitchFamily="34" charset="0"/>
                <a:ea typeface="Calibri" panose="020F0502020204030204" pitchFamily="34" charset="0"/>
                <a:cs typeface="B Nazanin" panose="00000400000000000000" pitchFamily="2" charset="-78"/>
              </a:rPr>
              <a:t>نشان داد که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شاخص‌های آمادگی جسمانی و تناسب اندام </a:t>
            </a:r>
            <a:r>
              <a:rPr lang="fa-IR" sz="4000" dirty="0">
                <a:effectLst/>
                <a:latin typeface="Calibri" panose="020F0502020204030204" pitchFamily="34" charset="0"/>
                <a:ea typeface="Calibri" panose="020F0502020204030204" pitchFamily="34" charset="0"/>
                <a:cs typeface="B Nazanin" panose="00000400000000000000" pitchFamily="2" charset="-78"/>
              </a:rPr>
              <a:t>در کودکانی که خواهر برادر دارند، در مقایسه با کودکان تک‌فرزند، وضعیت بهتری دارد</a:t>
            </a:r>
            <a:endParaRPr lang="en-US" sz="4000" dirty="0"/>
          </a:p>
        </p:txBody>
      </p:sp>
      <p:pic>
        <p:nvPicPr>
          <p:cNvPr id="5" name="Picture 4">
            <a:extLst>
              <a:ext uri="{FF2B5EF4-FFF2-40B4-BE49-F238E27FC236}">
                <a16:creationId xmlns:a16="http://schemas.microsoft.com/office/drawing/2014/main" id="{98EA7218-6472-21D3-CA2F-3B2255FA0643}"/>
              </a:ext>
            </a:extLst>
          </p:cNvPr>
          <p:cNvPicPr>
            <a:picLocks noChangeAspect="1"/>
          </p:cNvPicPr>
          <p:nvPr/>
        </p:nvPicPr>
        <p:blipFill>
          <a:blip r:embed="rId2"/>
          <a:stretch>
            <a:fillRect/>
          </a:stretch>
        </p:blipFill>
        <p:spPr>
          <a:xfrm>
            <a:off x="70324" y="2313644"/>
            <a:ext cx="6083910" cy="3172756"/>
          </a:xfrm>
          <a:prstGeom prst="rect">
            <a:avLst/>
          </a:prstGeom>
        </p:spPr>
      </p:pic>
    </p:spTree>
    <p:extLst>
      <p:ext uri="{BB962C8B-B14F-4D97-AF65-F5344CB8AC3E}">
        <p14:creationId xmlns:p14="http://schemas.microsoft.com/office/powerpoint/2010/main" val="42746376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C71D-C926-EF92-C471-457B078F34C5}"/>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بالاتربودن احتمال مشکلات سلامت روان و تاب‌آوری کمتر در کودکان تک‌فرزند</a:t>
            </a:r>
            <a:endParaRPr lang="en-US" dirty="0"/>
          </a:p>
        </p:txBody>
      </p:sp>
      <p:sp>
        <p:nvSpPr>
          <p:cNvPr id="3" name="Content Placeholder 2">
            <a:extLst>
              <a:ext uri="{FF2B5EF4-FFF2-40B4-BE49-F238E27FC236}">
                <a16:creationId xmlns:a16="http://schemas.microsoft.com/office/drawing/2014/main" id="{D9B7CCAB-11E9-B8DA-95A2-B62229D3C4FD}"/>
              </a:ext>
            </a:extLst>
          </p:cNvPr>
          <p:cNvSpPr>
            <a:spLocks noGrp="1"/>
          </p:cNvSpPr>
          <p:nvPr>
            <p:ph idx="1"/>
          </p:nvPr>
        </p:nvSpPr>
        <p:spPr>
          <a:xfrm>
            <a:off x="6650182" y="1825625"/>
            <a:ext cx="4703618" cy="4351338"/>
          </a:xfrm>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در یک مطالعه که بر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3744 دانش‌آموز پایة چهارم کشور ژاپن </a:t>
            </a:r>
            <a:r>
              <a:rPr lang="fa-IR" sz="4000" dirty="0">
                <a:effectLst/>
                <a:latin typeface="Calibri" panose="020F0502020204030204" pitchFamily="34" charset="0"/>
                <a:ea typeface="Calibri" panose="020F0502020204030204" pitchFamily="34" charset="0"/>
                <a:cs typeface="B Nazanin" panose="00000400000000000000" pitchFamily="2" charset="-78"/>
              </a:rPr>
              <a:t>انجام شد، پژوهش‌گران به این نتیجه رسیدند که احتمال وجود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مشکلات ارتباطی و کاهش تاب‌آوری </a:t>
            </a:r>
            <a:r>
              <a:rPr lang="fa-IR" sz="4000" dirty="0">
                <a:effectLst/>
                <a:latin typeface="Calibri" panose="020F0502020204030204" pitchFamily="34" charset="0"/>
                <a:ea typeface="Calibri" panose="020F0502020204030204" pitchFamily="34" charset="0"/>
                <a:cs typeface="B Nazanin" panose="00000400000000000000" pitchFamily="2" charset="-78"/>
              </a:rPr>
              <a:t>در کودکان تک‌فرزند</a:t>
            </a:r>
            <a:endParaRPr lang="en-US" sz="4000" dirty="0"/>
          </a:p>
        </p:txBody>
      </p:sp>
      <p:pic>
        <p:nvPicPr>
          <p:cNvPr id="5" name="Picture 4">
            <a:extLst>
              <a:ext uri="{FF2B5EF4-FFF2-40B4-BE49-F238E27FC236}">
                <a16:creationId xmlns:a16="http://schemas.microsoft.com/office/drawing/2014/main" id="{5B2F362C-D921-381C-68FE-51E4EF309103}"/>
              </a:ext>
            </a:extLst>
          </p:cNvPr>
          <p:cNvPicPr>
            <a:picLocks noChangeAspect="1"/>
          </p:cNvPicPr>
          <p:nvPr/>
        </p:nvPicPr>
        <p:blipFill>
          <a:blip r:embed="rId2"/>
          <a:stretch>
            <a:fillRect/>
          </a:stretch>
        </p:blipFill>
        <p:spPr>
          <a:xfrm>
            <a:off x="90202" y="1821354"/>
            <a:ext cx="6286848" cy="4561715"/>
          </a:xfrm>
          <a:prstGeom prst="rect">
            <a:avLst/>
          </a:prstGeom>
        </p:spPr>
      </p:pic>
    </p:spTree>
    <p:extLst>
      <p:ext uri="{BB962C8B-B14F-4D97-AF65-F5344CB8AC3E}">
        <p14:creationId xmlns:p14="http://schemas.microsoft.com/office/powerpoint/2010/main" val="7737539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E956-5A3F-26D4-92FF-0EE7C49A6EE1}"/>
              </a:ext>
            </a:extLst>
          </p:cNvPr>
          <p:cNvSpPr>
            <a:spLocks noGrp="1"/>
          </p:cNvSpPr>
          <p:nvPr>
            <p:ph type="title"/>
          </p:nvPr>
        </p:nvSpPr>
        <p:spPr>
          <a:xfrm>
            <a:off x="838200" y="184150"/>
            <a:ext cx="10515600" cy="1325563"/>
          </a:xfrm>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علایم افسردگی و اضطراب در دانشجویان و دانش‌آموزان تک‌فرزند</a:t>
            </a:r>
            <a:endParaRPr lang="en-US" dirty="0"/>
          </a:p>
        </p:txBody>
      </p:sp>
      <p:sp>
        <p:nvSpPr>
          <p:cNvPr id="3" name="Content Placeholder 2">
            <a:extLst>
              <a:ext uri="{FF2B5EF4-FFF2-40B4-BE49-F238E27FC236}">
                <a16:creationId xmlns:a16="http://schemas.microsoft.com/office/drawing/2014/main" id="{5A6ED20B-7247-C471-63AF-646F05384174}"/>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احتمال آن که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دانشجویان تک‌فرزند دچار علایم افسردگی، اضطراب</a:t>
            </a:r>
            <a:r>
              <a:rPr lang="fa-IR" sz="4000" dirty="0">
                <a:effectLst/>
                <a:latin typeface="Calibri" panose="020F0502020204030204" pitchFamily="34" charset="0"/>
                <a:ea typeface="Calibri" panose="020F0502020204030204" pitchFamily="34" charset="0"/>
                <a:cs typeface="B Nazanin" panose="00000400000000000000" pitchFamily="2" charset="-78"/>
              </a:rPr>
              <a:t> و یا ترکیبی از هر دو شوند، بیشتر از دانشجویانی است که خواهر و برادر دارند</a:t>
            </a:r>
            <a:endParaRPr lang="en-US" sz="4000" dirty="0"/>
          </a:p>
        </p:txBody>
      </p:sp>
      <p:pic>
        <p:nvPicPr>
          <p:cNvPr id="5" name="Picture 4">
            <a:extLst>
              <a:ext uri="{FF2B5EF4-FFF2-40B4-BE49-F238E27FC236}">
                <a16:creationId xmlns:a16="http://schemas.microsoft.com/office/drawing/2014/main" id="{BD94FBAD-50FF-86F8-7F93-33917E31FC68}"/>
              </a:ext>
            </a:extLst>
          </p:cNvPr>
          <p:cNvPicPr>
            <a:picLocks noChangeAspect="1"/>
          </p:cNvPicPr>
          <p:nvPr/>
        </p:nvPicPr>
        <p:blipFill>
          <a:blip r:embed="rId2"/>
          <a:stretch>
            <a:fillRect/>
          </a:stretch>
        </p:blipFill>
        <p:spPr>
          <a:xfrm>
            <a:off x="332509" y="3018153"/>
            <a:ext cx="7410821" cy="3839847"/>
          </a:xfrm>
          <a:prstGeom prst="rect">
            <a:avLst/>
          </a:prstGeom>
        </p:spPr>
      </p:pic>
    </p:spTree>
    <p:extLst>
      <p:ext uri="{BB962C8B-B14F-4D97-AF65-F5344CB8AC3E}">
        <p14:creationId xmlns:p14="http://schemas.microsoft.com/office/powerpoint/2010/main" val="1549525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A476C-E56D-0656-BED0-166AB52F789F}"/>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مشکلات عاطفی و مشکلات رفتاری در کودکان دبستانی تک‌فرزند</a:t>
            </a:r>
            <a:endParaRPr lang="en-US" dirty="0"/>
          </a:p>
        </p:txBody>
      </p:sp>
      <p:sp>
        <p:nvSpPr>
          <p:cNvPr id="3" name="Content Placeholder 2">
            <a:extLst>
              <a:ext uri="{FF2B5EF4-FFF2-40B4-BE49-F238E27FC236}">
                <a16:creationId xmlns:a16="http://schemas.microsoft.com/office/drawing/2014/main" id="{CECCCA48-5E38-040D-6D5F-CCB2913AD376}"/>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احتمال وجود مشکلات عاطفی و رفتاری از قبیل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گوشه‌گیری، افسردگی، اضطراب، پرخاشگری و دعوا </a:t>
            </a:r>
            <a:r>
              <a:rPr lang="fa-IR" sz="4000" dirty="0">
                <a:effectLst/>
                <a:latin typeface="Calibri" panose="020F0502020204030204" pitchFamily="34" charset="0"/>
                <a:ea typeface="Calibri" panose="020F0502020204030204" pitchFamily="34" charset="0"/>
                <a:cs typeface="B Nazanin" panose="00000400000000000000" pitchFamily="2" charset="-78"/>
              </a:rPr>
              <a:t>در کودکان تک‌فرزند، بیشتر است</a:t>
            </a:r>
            <a:endParaRPr lang="en-US" sz="4000" dirty="0"/>
          </a:p>
        </p:txBody>
      </p:sp>
      <p:pic>
        <p:nvPicPr>
          <p:cNvPr id="5" name="Picture 4">
            <a:extLst>
              <a:ext uri="{FF2B5EF4-FFF2-40B4-BE49-F238E27FC236}">
                <a16:creationId xmlns:a16="http://schemas.microsoft.com/office/drawing/2014/main" id="{A262424D-CA34-6A5E-14BC-790BE55AC7D0}"/>
              </a:ext>
            </a:extLst>
          </p:cNvPr>
          <p:cNvPicPr>
            <a:picLocks noChangeAspect="1"/>
          </p:cNvPicPr>
          <p:nvPr/>
        </p:nvPicPr>
        <p:blipFill>
          <a:blip r:embed="rId2"/>
          <a:stretch>
            <a:fillRect/>
          </a:stretch>
        </p:blipFill>
        <p:spPr>
          <a:xfrm>
            <a:off x="0" y="3024255"/>
            <a:ext cx="7897091" cy="3914506"/>
          </a:xfrm>
          <a:prstGeom prst="rect">
            <a:avLst/>
          </a:prstGeom>
        </p:spPr>
      </p:pic>
    </p:spTree>
    <p:extLst>
      <p:ext uri="{BB962C8B-B14F-4D97-AF65-F5344CB8AC3E}">
        <p14:creationId xmlns:p14="http://schemas.microsoft.com/office/powerpoint/2010/main" val="34229579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0058" y="0"/>
            <a:ext cx="10551942" cy="1888128"/>
          </a:xfrm>
          <a:prstGeom prst="rect">
            <a:avLst/>
          </a:prstGeom>
        </p:spPr>
      </p:pic>
      <p:pic>
        <p:nvPicPr>
          <p:cNvPr id="5" name="Picture 4"/>
          <p:cNvPicPr>
            <a:picLocks noChangeAspect="1"/>
          </p:cNvPicPr>
          <p:nvPr/>
        </p:nvPicPr>
        <p:blipFill>
          <a:blip r:embed="rId3"/>
          <a:stretch>
            <a:fillRect/>
          </a:stretch>
        </p:blipFill>
        <p:spPr>
          <a:xfrm>
            <a:off x="8690136" y="628868"/>
            <a:ext cx="2663664" cy="440275"/>
          </a:xfrm>
          <a:prstGeom prst="rect">
            <a:avLst/>
          </a:prstGeom>
        </p:spPr>
      </p:pic>
      <p:pic>
        <p:nvPicPr>
          <p:cNvPr id="7" name="Content Placeholder 6">
            <a:extLst>
              <a:ext uri="{FF2B5EF4-FFF2-40B4-BE49-F238E27FC236}">
                <a16:creationId xmlns:a16="http://schemas.microsoft.com/office/drawing/2014/main" id="{D872F27D-5B0F-8120-C942-B50DA58DFA59}"/>
              </a:ext>
            </a:extLst>
          </p:cNvPr>
          <p:cNvPicPr>
            <a:picLocks noGrp="1" noChangeAspect="1"/>
          </p:cNvPicPr>
          <p:nvPr>
            <p:ph idx="1"/>
          </p:nvPr>
        </p:nvPicPr>
        <p:blipFill>
          <a:blip r:embed="rId4"/>
          <a:stretch>
            <a:fillRect/>
          </a:stretch>
        </p:blipFill>
        <p:spPr>
          <a:xfrm>
            <a:off x="2442848" y="1825625"/>
            <a:ext cx="9460118" cy="5032374"/>
          </a:xfrm>
        </p:spPr>
      </p:pic>
      <p:sp>
        <p:nvSpPr>
          <p:cNvPr id="2" name="TextBox 1">
            <a:extLst>
              <a:ext uri="{FF2B5EF4-FFF2-40B4-BE49-F238E27FC236}">
                <a16:creationId xmlns:a16="http://schemas.microsoft.com/office/drawing/2014/main" id="{71D9357F-EF00-951A-4F30-3A25B5D76CD7}"/>
              </a:ext>
            </a:extLst>
          </p:cNvPr>
          <p:cNvSpPr txBox="1"/>
          <p:nvPr/>
        </p:nvSpPr>
        <p:spPr>
          <a:xfrm>
            <a:off x="269107" y="2282592"/>
            <a:ext cx="2173741" cy="2862322"/>
          </a:xfrm>
          <a:prstGeom prst="rect">
            <a:avLst/>
          </a:prstGeom>
          <a:noFill/>
        </p:spPr>
        <p:txBody>
          <a:bodyPr wrap="square" rtlCol="0">
            <a:spAutoFit/>
          </a:bodyPr>
          <a:lstStyle/>
          <a:p>
            <a:pPr algn="r" rtl="1"/>
            <a:r>
              <a:rPr lang="fa-IR" sz="3600" b="1" dirty="0">
                <a:cs typeface="B Nazanin" panose="00000400000000000000" pitchFamily="2" charset="-78"/>
              </a:rPr>
              <a:t>احتمال باز شدن پای تک فرزند به کلانتری 3 تا 8 برابر است</a:t>
            </a:r>
            <a:endParaRPr lang="en-US" sz="3600" b="1" dirty="0">
              <a:cs typeface="B Nazanin" panose="00000400000000000000" pitchFamily="2" charset="-78"/>
            </a:endParaRPr>
          </a:p>
        </p:txBody>
      </p:sp>
    </p:spTree>
    <p:extLst>
      <p:ext uri="{BB962C8B-B14F-4D97-AF65-F5344CB8AC3E}">
        <p14:creationId xmlns:p14="http://schemas.microsoft.com/office/powerpoint/2010/main" val="13315384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F1A0-94A1-6053-2EB6-7856900B186F}"/>
              </a:ext>
            </a:extLst>
          </p:cNvPr>
          <p:cNvSpPr>
            <a:spLocks noGrp="1"/>
          </p:cNvSpPr>
          <p:nvPr>
            <p:ph type="title"/>
          </p:nvPr>
        </p:nvSpPr>
        <p:spPr/>
        <p:txBody>
          <a:bodyPr>
            <a:normAutofit fontScale="90000"/>
          </a:bodyPr>
          <a:lstStyle/>
          <a:p>
            <a:pPr marL="0" marR="0" algn="r" rtl="1">
              <a:lnSpc>
                <a:spcPct val="107000"/>
              </a:lnSpc>
              <a:spcBef>
                <a:spcPts val="0"/>
              </a:spcBef>
              <a:spcAft>
                <a:spcPts val="800"/>
              </a:spcAft>
              <a:tabLst>
                <a:tab pos="0" algn="l"/>
              </a:tabLst>
            </a:pPr>
            <a:r>
              <a:rPr lang="fa-IR" sz="4400" b="1" dirty="0">
                <a:effectLst/>
                <a:latin typeface="Calibri" panose="020F0502020204030204" pitchFamily="34" charset="0"/>
                <a:ea typeface="Calibri" panose="020F0502020204030204" pitchFamily="34" charset="0"/>
                <a:cs typeface="B Nazanin" panose="00000400000000000000" pitchFamily="2" charset="-78"/>
              </a:rPr>
              <a:t>کمتربودن نمرة شاخص‌های تکامل دوران کودکی و آمادگی برای مدرسه</a:t>
            </a:r>
            <a:br>
              <a:rPr lang="en-US" sz="36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85FAF2D8-9F17-0FDA-F540-9D00198A3B8F}"/>
              </a:ext>
            </a:extLst>
          </p:cNvPr>
          <p:cNvSpPr>
            <a:spLocks noGrp="1"/>
          </p:cNvSpPr>
          <p:nvPr>
            <p:ph idx="1"/>
          </p:nvPr>
        </p:nvSpPr>
        <p:spPr>
          <a:xfrm>
            <a:off x="838200" y="1374362"/>
            <a:ext cx="10515600" cy="4351338"/>
          </a:xfrm>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اگر کودکان، خواهر و یا برادر بزرگ‌تر از خود داشته باشند - فارغ از اختلاف سنی بین آنان- در مقایسه با کودکان تک‌فرزند، از نظر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میزان آمادگی برای رفتن به مدرسه و هم‌چنین نمرة مشکلات اجتماعی و رفتاری</a:t>
            </a:r>
            <a:r>
              <a:rPr lang="fa-IR" sz="4000" dirty="0">
                <a:effectLst/>
                <a:latin typeface="Calibri" panose="020F0502020204030204" pitchFamily="34" charset="0"/>
                <a:ea typeface="Calibri" panose="020F0502020204030204" pitchFamily="34" charset="0"/>
                <a:cs typeface="B Nazanin" panose="00000400000000000000" pitchFamily="2" charset="-78"/>
              </a:rPr>
              <a:t> از کودکان تک‌فرزند، وضعیت بهتری دارند.</a:t>
            </a:r>
            <a:endParaRPr lang="en-US" sz="4000" dirty="0"/>
          </a:p>
        </p:txBody>
      </p:sp>
      <p:pic>
        <p:nvPicPr>
          <p:cNvPr id="7" name="Picture 6">
            <a:extLst>
              <a:ext uri="{FF2B5EF4-FFF2-40B4-BE49-F238E27FC236}">
                <a16:creationId xmlns:a16="http://schemas.microsoft.com/office/drawing/2014/main" id="{2AEB91B4-63B9-838F-7FB7-0D36CE7F6269}"/>
              </a:ext>
            </a:extLst>
          </p:cNvPr>
          <p:cNvPicPr>
            <a:picLocks noChangeAspect="1"/>
          </p:cNvPicPr>
          <p:nvPr/>
        </p:nvPicPr>
        <p:blipFill>
          <a:blip r:embed="rId2"/>
          <a:stretch>
            <a:fillRect/>
          </a:stretch>
        </p:blipFill>
        <p:spPr>
          <a:xfrm>
            <a:off x="3425251" y="3871356"/>
            <a:ext cx="5341498" cy="2986644"/>
          </a:xfrm>
          <a:prstGeom prst="rect">
            <a:avLst/>
          </a:prstGeom>
        </p:spPr>
      </p:pic>
    </p:spTree>
    <p:extLst>
      <p:ext uri="{BB962C8B-B14F-4D97-AF65-F5344CB8AC3E}">
        <p14:creationId xmlns:p14="http://schemas.microsoft.com/office/powerpoint/2010/main" val="1885297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3126-FDDC-2CCE-C8F2-33DA0D1E717D}"/>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احتمال افزایش طول محوری چشم و نزدیک‌بینی</a:t>
            </a:r>
            <a:endParaRPr lang="en-US" dirty="0"/>
          </a:p>
        </p:txBody>
      </p:sp>
      <p:sp>
        <p:nvSpPr>
          <p:cNvPr id="3" name="Content Placeholder 2">
            <a:extLst>
              <a:ext uri="{FF2B5EF4-FFF2-40B4-BE49-F238E27FC236}">
                <a16:creationId xmlns:a16="http://schemas.microsoft.com/office/drawing/2014/main" id="{CA9D31FE-3AF8-F26E-6CAA-0EC48091DC84}"/>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اگر طول محوری چشم دانش‌آموز بالاتر از 24 میلی‌متر باشد، احتمال نزدیک‌بینی او در آینده بیشتر می‌شود. در مطالعات مشابه دیگر نیز نشان داده شده است که دانش‌آموزان تک‌فرزند در مقایسه با سایر دانش‌آموزان،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15 درصد بیشتر دچار نزدیک‌بینی </a:t>
            </a:r>
            <a:r>
              <a:rPr lang="fa-IR" sz="4000" dirty="0">
                <a:effectLst/>
                <a:latin typeface="Calibri" panose="020F0502020204030204" pitchFamily="34" charset="0"/>
                <a:ea typeface="Calibri" panose="020F0502020204030204" pitchFamily="34" charset="0"/>
                <a:cs typeface="B Nazanin" panose="00000400000000000000" pitchFamily="2" charset="-78"/>
              </a:rPr>
              <a:t>می‌شوند</a:t>
            </a:r>
            <a:endParaRPr lang="en-US" sz="4000" dirty="0"/>
          </a:p>
        </p:txBody>
      </p:sp>
      <p:pic>
        <p:nvPicPr>
          <p:cNvPr id="5" name="Picture 4">
            <a:extLst>
              <a:ext uri="{FF2B5EF4-FFF2-40B4-BE49-F238E27FC236}">
                <a16:creationId xmlns:a16="http://schemas.microsoft.com/office/drawing/2014/main" id="{D99C12EB-F269-8B61-89F3-CF342249388F}"/>
              </a:ext>
            </a:extLst>
          </p:cNvPr>
          <p:cNvPicPr>
            <a:picLocks noChangeAspect="1"/>
          </p:cNvPicPr>
          <p:nvPr/>
        </p:nvPicPr>
        <p:blipFill>
          <a:blip r:embed="rId2"/>
          <a:stretch>
            <a:fillRect/>
          </a:stretch>
        </p:blipFill>
        <p:spPr>
          <a:xfrm>
            <a:off x="463258" y="4180114"/>
            <a:ext cx="4269057" cy="2677361"/>
          </a:xfrm>
          <a:prstGeom prst="rect">
            <a:avLst/>
          </a:prstGeom>
        </p:spPr>
      </p:pic>
    </p:spTree>
    <p:extLst>
      <p:ext uri="{BB962C8B-B14F-4D97-AF65-F5344CB8AC3E}">
        <p14:creationId xmlns:p14="http://schemas.microsoft.com/office/powerpoint/2010/main" val="2634199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3337" y="-19050"/>
            <a:ext cx="12125325" cy="6896100"/>
          </a:xfrm>
          <a:prstGeom prst="rect">
            <a:avLst/>
          </a:prstGeom>
        </p:spPr>
      </p:pic>
    </p:spTree>
    <p:extLst>
      <p:ext uri="{BB962C8B-B14F-4D97-AF65-F5344CB8AC3E}">
        <p14:creationId xmlns:p14="http://schemas.microsoft.com/office/powerpoint/2010/main" val="31281921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D6E1-DD6C-6E5C-0E93-266B801DA422}"/>
              </a:ext>
            </a:extLst>
          </p:cNvPr>
          <p:cNvSpPr>
            <a:spLocks noGrp="1"/>
          </p:cNvSpPr>
          <p:nvPr>
            <p:ph type="title"/>
          </p:nvPr>
        </p:nvSpPr>
        <p:spPr/>
        <p:txBody>
          <a:bodyPr>
            <a:normAutofit/>
          </a:bodyPr>
          <a:lstStyle/>
          <a:p>
            <a:pPr algn="ctr"/>
            <a:r>
              <a:rPr lang="fa-IR" sz="6000" dirty="0">
                <a:solidFill>
                  <a:srgbClr val="FF0000"/>
                </a:solidFill>
                <a:cs typeface="B Titr" panose="00000700000000000000" pitchFamily="2" charset="-78"/>
              </a:rPr>
              <a:t>آسیب به والدین</a:t>
            </a:r>
            <a:endParaRPr lang="en-US" sz="6000" dirty="0">
              <a:solidFill>
                <a:srgbClr val="FF0000"/>
              </a:solidFill>
              <a:cs typeface="B Titr" panose="00000700000000000000" pitchFamily="2" charset="-78"/>
            </a:endParaRPr>
          </a:p>
        </p:txBody>
      </p:sp>
      <p:sp>
        <p:nvSpPr>
          <p:cNvPr id="3" name="Content Placeholder 2">
            <a:extLst>
              <a:ext uri="{FF2B5EF4-FFF2-40B4-BE49-F238E27FC236}">
                <a16:creationId xmlns:a16="http://schemas.microsoft.com/office/drawing/2014/main" id="{36F3981B-244F-20D6-37C0-BFFB7C16A82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585053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E32C-797A-6AC7-C848-FFA6387E4802}"/>
              </a:ext>
            </a:extLst>
          </p:cNvPr>
          <p:cNvSpPr>
            <a:spLocks noGrp="1"/>
          </p:cNvSpPr>
          <p:nvPr>
            <p:ph type="title"/>
          </p:nvPr>
        </p:nvSpPr>
        <p:spPr/>
        <p:txBody>
          <a:bodyPr/>
          <a:lstStyle/>
          <a:p>
            <a:pPr algn="r" rtl="1"/>
            <a:r>
              <a:rPr lang="fa-IR" sz="4400" b="1" dirty="0">
                <a:solidFill>
                  <a:srgbClr val="7030A0"/>
                </a:solidFill>
                <a:effectLst/>
                <a:latin typeface="Calibri" panose="020F0502020204030204" pitchFamily="34" charset="0"/>
                <a:ea typeface="Calibri" panose="020F0502020204030204" pitchFamily="34" charset="0"/>
                <a:cs typeface="B Nazanin" panose="00000400000000000000" pitchFamily="2" charset="-78"/>
              </a:rPr>
              <a:t>افزایش احتمال ابتلا به بیماری‌های مزمن جسمی و روانی در والدینی که تک‌فرزند خود را از دست داده‌اند.</a:t>
            </a:r>
            <a:endParaRPr lang="en-US" dirty="0">
              <a:solidFill>
                <a:srgbClr val="7030A0"/>
              </a:solidFill>
            </a:endParaRPr>
          </a:p>
        </p:txBody>
      </p:sp>
      <p:sp>
        <p:nvSpPr>
          <p:cNvPr id="3" name="Content Placeholder 2">
            <a:extLst>
              <a:ext uri="{FF2B5EF4-FFF2-40B4-BE49-F238E27FC236}">
                <a16:creationId xmlns:a16="http://schemas.microsoft.com/office/drawing/2014/main" id="{0F27AAC5-188A-3826-54D5-E650FB054EB2}"/>
              </a:ext>
            </a:extLst>
          </p:cNvPr>
          <p:cNvSpPr>
            <a:spLocks noGrp="1"/>
          </p:cNvSpPr>
          <p:nvPr>
            <p:ph idx="1"/>
          </p:nvPr>
        </p:nvSpPr>
        <p:spPr/>
        <p:txBody>
          <a:bodyPr/>
          <a:lstStyle/>
          <a:p>
            <a:pPr marL="0" marR="0" algn="r" rtl="1">
              <a:spcBef>
                <a:spcPts val="0"/>
              </a:spcBef>
              <a:spcAft>
                <a:spcPts val="0"/>
              </a:spcAft>
            </a:pPr>
            <a:r>
              <a:rPr lang="fa-IR" sz="4400" dirty="0">
                <a:effectLst/>
                <a:latin typeface="Calibri" panose="020F0502020204030204" pitchFamily="34" charset="0"/>
                <a:ea typeface="Calibri" panose="020F0502020204030204" pitchFamily="34" charset="0"/>
                <a:cs typeface="B Nazanin" panose="00000400000000000000" pitchFamily="2" charset="-78"/>
              </a:rPr>
              <a:t>علایمی همچون اختلال خواب، افکار خودکشی، و افسردگی، حتی در مطالعات عکس‌برداری (</a:t>
            </a:r>
            <a:r>
              <a:rPr lang="en-US" sz="4400" dirty="0">
                <a:effectLst/>
                <a:latin typeface="Calibri" panose="020F0502020204030204" pitchFamily="34" charset="0"/>
                <a:ea typeface="Calibri" panose="020F0502020204030204" pitchFamily="34" charset="0"/>
                <a:cs typeface="B Nazanin" panose="00000400000000000000" pitchFamily="2" charset="-78"/>
              </a:rPr>
              <a:t>fMRI</a:t>
            </a:r>
            <a:r>
              <a:rPr lang="fa-IR" sz="4400" dirty="0">
                <a:effectLst/>
                <a:latin typeface="Calibri" panose="020F0502020204030204" pitchFamily="34" charset="0"/>
                <a:ea typeface="Calibri" panose="020F0502020204030204" pitchFamily="34" charset="0"/>
                <a:cs typeface="B Nazanin" panose="00000400000000000000" pitchFamily="2" charset="-78"/>
              </a:rPr>
              <a:t>) از مغز این والدین دیده شده است که اتصالات مغزی دچار اختلال می‌شوند</a:t>
            </a:r>
            <a:r>
              <a:rPr lang="en-US" dirty="0">
                <a:effectLst/>
              </a:rPr>
              <a:t> </a:t>
            </a:r>
            <a:r>
              <a:rPr lang="en-US" sz="2800" dirty="0">
                <a:effectLst/>
                <a:latin typeface="Calibri" panose="020F0502020204030204" pitchFamily="34" charset="0"/>
                <a:ea typeface="Calibri" panose="020F0502020204030204" pitchFamily="34" charset="0"/>
                <a:cs typeface="Arial" panose="020B0604020202020204" pitchFamily="34" charset="0"/>
              </a:rPr>
              <a:t>. </a:t>
            </a:r>
            <a:endParaRPr lang="en-US" dirty="0"/>
          </a:p>
        </p:txBody>
      </p:sp>
      <p:pic>
        <p:nvPicPr>
          <p:cNvPr id="4" name="Picture 3">
            <a:extLst>
              <a:ext uri="{FF2B5EF4-FFF2-40B4-BE49-F238E27FC236}">
                <a16:creationId xmlns:a16="http://schemas.microsoft.com/office/drawing/2014/main" id="{BC5038E2-1B25-F5C7-9F1E-26744BDB8D29}"/>
              </a:ext>
            </a:extLst>
          </p:cNvPr>
          <p:cNvPicPr>
            <a:picLocks noChangeAspect="1"/>
          </p:cNvPicPr>
          <p:nvPr/>
        </p:nvPicPr>
        <p:blipFill>
          <a:blip r:embed="rId2"/>
          <a:stretch>
            <a:fillRect/>
          </a:stretch>
        </p:blipFill>
        <p:spPr>
          <a:xfrm>
            <a:off x="0" y="3752281"/>
            <a:ext cx="3059133" cy="3105719"/>
          </a:xfrm>
          <a:prstGeom prst="rect">
            <a:avLst/>
          </a:prstGeom>
        </p:spPr>
      </p:pic>
    </p:spTree>
    <p:extLst>
      <p:ext uri="{BB962C8B-B14F-4D97-AF65-F5344CB8AC3E}">
        <p14:creationId xmlns:p14="http://schemas.microsoft.com/office/powerpoint/2010/main" val="1598804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6FAF2-365F-972B-A2DD-A041159257FB}"/>
              </a:ext>
            </a:extLst>
          </p:cNvPr>
          <p:cNvSpPr>
            <a:spLocks noGrp="1"/>
          </p:cNvSpPr>
          <p:nvPr>
            <p:ph type="title"/>
          </p:nvPr>
        </p:nvSpPr>
        <p:spPr/>
        <p:txBody>
          <a:bodyPr/>
          <a:lstStyle/>
          <a:p>
            <a:pPr algn="r" rtl="1"/>
            <a:r>
              <a:rPr lang="fa-IR" sz="4400" b="1" dirty="0">
                <a:solidFill>
                  <a:srgbClr val="7030A0"/>
                </a:solidFill>
                <a:effectLst/>
                <a:latin typeface="Calibri" panose="020F0502020204030204" pitchFamily="34" charset="0"/>
                <a:ea typeface="Calibri" panose="020F0502020204030204" pitchFamily="34" charset="0"/>
                <a:cs typeface="B Nazanin" panose="00000400000000000000" pitchFamily="2" charset="-78"/>
              </a:rPr>
              <a:t>دلهره و نگرانی مستمر از احتمال مرگ تک‌فرزند در زمان حیات والدین</a:t>
            </a:r>
            <a:endParaRPr lang="en-US" dirty="0">
              <a:solidFill>
                <a:srgbClr val="7030A0"/>
              </a:solidFill>
            </a:endParaRPr>
          </a:p>
        </p:txBody>
      </p:sp>
      <p:sp>
        <p:nvSpPr>
          <p:cNvPr id="3" name="Content Placeholder 2">
            <a:extLst>
              <a:ext uri="{FF2B5EF4-FFF2-40B4-BE49-F238E27FC236}">
                <a16:creationId xmlns:a16="http://schemas.microsoft.com/office/drawing/2014/main" id="{912CBA45-EC47-B8CA-68D2-82AB63A2854B}"/>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یک مادر به احتمال 15 درصد شاهد فوت تک‌فرزند پسر خود و با احتمال 12 درصد شاهد چنین واقعة تأسف‌باری در خصوص تک‌فرزند دختر خود باشد</a:t>
            </a:r>
            <a:endParaRPr lang="en-US" sz="4000" dirty="0"/>
          </a:p>
        </p:txBody>
      </p:sp>
      <p:pic>
        <p:nvPicPr>
          <p:cNvPr id="5" name="Picture 4">
            <a:extLst>
              <a:ext uri="{FF2B5EF4-FFF2-40B4-BE49-F238E27FC236}">
                <a16:creationId xmlns:a16="http://schemas.microsoft.com/office/drawing/2014/main" id="{E21D2968-092A-1B22-F87B-E53F307D46D4}"/>
              </a:ext>
            </a:extLst>
          </p:cNvPr>
          <p:cNvPicPr>
            <a:picLocks noChangeAspect="1"/>
          </p:cNvPicPr>
          <p:nvPr/>
        </p:nvPicPr>
        <p:blipFill>
          <a:blip r:embed="rId2"/>
          <a:stretch>
            <a:fillRect/>
          </a:stretch>
        </p:blipFill>
        <p:spPr>
          <a:xfrm>
            <a:off x="0" y="3038936"/>
            <a:ext cx="5942116" cy="3971216"/>
          </a:xfrm>
          <a:prstGeom prst="rect">
            <a:avLst/>
          </a:prstGeom>
        </p:spPr>
      </p:pic>
    </p:spTree>
    <p:extLst>
      <p:ext uri="{BB962C8B-B14F-4D97-AF65-F5344CB8AC3E}">
        <p14:creationId xmlns:p14="http://schemas.microsoft.com/office/powerpoint/2010/main" val="22489731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DBFB-A0AA-520B-E350-D1ACDE5E28CC}"/>
              </a:ext>
            </a:extLst>
          </p:cNvPr>
          <p:cNvSpPr>
            <a:spLocks noGrp="1"/>
          </p:cNvSpPr>
          <p:nvPr>
            <p:ph type="title"/>
          </p:nvPr>
        </p:nvSpPr>
        <p:spPr/>
        <p:txBody>
          <a:bodyPr/>
          <a:lstStyle/>
          <a:p>
            <a:pPr algn="r" rtl="1"/>
            <a:r>
              <a:rPr lang="fa-IR" sz="4400" b="1" dirty="0">
                <a:solidFill>
                  <a:srgbClr val="7030A0"/>
                </a:solidFill>
                <a:effectLst/>
                <a:latin typeface="Calibri" panose="020F0502020204030204" pitchFamily="34" charset="0"/>
                <a:ea typeface="Calibri" panose="020F0502020204030204" pitchFamily="34" charset="0"/>
                <a:cs typeface="B Nazanin" panose="00000400000000000000" pitchFamily="2" charset="-78"/>
              </a:rPr>
              <a:t>محدودیت افراد تک‌فرزند در رسیدگی به پدر و مادر سالمند</a:t>
            </a:r>
            <a:endParaRPr lang="en-US" dirty="0">
              <a:solidFill>
                <a:srgbClr val="7030A0"/>
              </a:solidFill>
            </a:endParaRPr>
          </a:p>
        </p:txBody>
      </p:sp>
      <p:sp>
        <p:nvSpPr>
          <p:cNvPr id="3" name="Content Placeholder 2">
            <a:extLst>
              <a:ext uri="{FF2B5EF4-FFF2-40B4-BE49-F238E27FC236}">
                <a16:creationId xmlns:a16="http://schemas.microsoft.com/office/drawing/2014/main" id="{CEB7B059-2231-E482-342A-9690E520C76E}"/>
              </a:ext>
            </a:extLst>
          </p:cNvPr>
          <p:cNvSpPr>
            <a:spLocks noGrp="1"/>
          </p:cNvSpPr>
          <p:nvPr>
            <p:ph idx="1"/>
          </p:nvPr>
        </p:nvSpPr>
        <p:spPr/>
        <p:txBody>
          <a:bodyPr>
            <a:normAutofit/>
          </a:bodyPr>
          <a:lstStyle/>
          <a:p>
            <a:pPr algn="r" rtl="1"/>
            <a:r>
              <a:rPr lang="fa-IR" sz="4400" dirty="0">
                <a:effectLst/>
                <a:latin typeface="Calibri" panose="020F0502020204030204" pitchFamily="34" charset="0"/>
                <a:ea typeface="Calibri" panose="020F0502020204030204" pitchFamily="34" charset="0"/>
                <a:cs typeface="B Nazanin" panose="00000400000000000000" pitchFamily="2" charset="-78"/>
              </a:rPr>
              <a:t>به دختر و پسری که هر دو تک‌فرزند هستند و با یک‌دیگر ازدواج می‌کنند، اصطلاحاً نسل 4:2:1 گویند</a:t>
            </a:r>
            <a:endParaRPr lang="en-US" sz="4400" dirty="0"/>
          </a:p>
        </p:txBody>
      </p:sp>
      <p:pic>
        <p:nvPicPr>
          <p:cNvPr id="5" name="Picture 4">
            <a:extLst>
              <a:ext uri="{FF2B5EF4-FFF2-40B4-BE49-F238E27FC236}">
                <a16:creationId xmlns:a16="http://schemas.microsoft.com/office/drawing/2014/main" id="{E1557DFF-8A76-5170-0E98-B3B209109484}"/>
              </a:ext>
            </a:extLst>
          </p:cNvPr>
          <p:cNvPicPr>
            <a:picLocks noChangeAspect="1"/>
          </p:cNvPicPr>
          <p:nvPr/>
        </p:nvPicPr>
        <p:blipFill>
          <a:blip r:embed="rId2"/>
          <a:stretch>
            <a:fillRect/>
          </a:stretch>
        </p:blipFill>
        <p:spPr>
          <a:xfrm>
            <a:off x="0" y="3047471"/>
            <a:ext cx="5688281" cy="3810529"/>
          </a:xfrm>
          <a:prstGeom prst="rect">
            <a:avLst/>
          </a:prstGeom>
        </p:spPr>
      </p:pic>
    </p:spTree>
    <p:extLst>
      <p:ext uri="{BB962C8B-B14F-4D97-AF65-F5344CB8AC3E}">
        <p14:creationId xmlns:p14="http://schemas.microsoft.com/office/powerpoint/2010/main" val="32026289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D900F-DC65-405D-DD4B-548F85E57D82}"/>
              </a:ext>
            </a:extLst>
          </p:cNvPr>
          <p:cNvSpPr>
            <a:spLocks noGrp="1"/>
          </p:cNvSpPr>
          <p:nvPr>
            <p:ph type="title"/>
          </p:nvPr>
        </p:nvSpPr>
        <p:spPr/>
        <p:txBody>
          <a:bodyPr>
            <a:normAutofit/>
          </a:bodyPr>
          <a:lstStyle/>
          <a:p>
            <a:pPr algn="ctr" rtl="1"/>
            <a:r>
              <a:rPr lang="fa-IR" sz="3600" b="0" i="0" u="none" strike="noStrike" baseline="0" dirty="0">
                <a:solidFill>
                  <a:srgbClr val="FF408D"/>
                </a:solidFill>
                <a:latin typeface="Wamir"/>
                <a:cs typeface="B Titr" panose="00000700000000000000" pitchFamily="2" charset="-78"/>
              </a:rPr>
              <a:t>آسیبهای اجتماعی و سایر مشکلات اجتماعی</a:t>
            </a:r>
            <a:br>
              <a:rPr lang="fa-IR" sz="3600" b="0" i="0" u="none" strike="noStrike" baseline="0" dirty="0">
                <a:solidFill>
                  <a:srgbClr val="FF408D"/>
                </a:solidFill>
                <a:latin typeface="Wamir"/>
                <a:cs typeface="B Titr" panose="00000700000000000000" pitchFamily="2" charset="-78"/>
              </a:rPr>
            </a:br>
            <a:r>
              <a:rPr lang="fa-IR" sz="3600" b="0" i="0" u="none" strike="noStrike" baseline="0" dirty="0">
                <a:solidFill>
                  <a:srgbClr val="FF408D"/>
                </a:solidFill>
                <a:latin typeface="Wamir"/>
                <a:cs typeface="B Titr" panose="00000700000000000000" pitchFamily="2" charset="-78"/>
              </a:rPr>
              <a:t>ناشی از تکفرزندی</a:t>
            </a:r>
            <a:endParaRPr lang="en-US" sz="3600" dirty="0">
              <a:cs typeface="B Titr" panose="00000700000000000000" pitchFamily="2" charset="-78"/>
            </a:endParaRPr>
          </a:p>
        </p:txBody>
      </p:sp>
      <p:sp>
        <p:nvSpPr>
          <p:cNvPr id="3" name="Content Placeholder 2">
            <a:extLst>
              <a:ext uri="{FF2B5EF4-FFF2-40B4-BE49-F238E27FC236}">
                <a16:creationId xmlns:a16="http://schemas.microsoft.com/office/drawing/2014/main" id="{160A61AB-1D99-F5FD-5F54-05CF68ED1DFD}"/>
              </a:ext>
            </a:extLst>
          </p:cNvPr>
          <p:cNvSpPr>
            <a:spLocks noGrp="1"/>
          </p:cNvSpPr>
          <p:nvPr>
            <p:ph idx="1"/>
          </p:nvPr>
        </p:nvSpPr>
        <p:spPr/>
        <p:txBody>
          <a:bodyPr/>
          <a:lstStyle/>
          <a:p>
            <a:pPr algn="r" rtl="1"/>
            <a:endParaRPr lang="en-US" dirty="0"/>
          </a:p>
        </p:txBody>
      </p:sp>
    </p:spTree>
    <p:extLst>
      <p:ext uri="{BB962C8B-B14F-4D97-AF65-F5344CB8AC3E}">
        <p14:creationId xmlns:p14="http://schemas.microsoft.com/office/powerpoint/2010/main" val="1854807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3950" y="0"/>
            <a:ext cx="9944100" cy="2200275"/>
          </a:xfrm>
          <a:prstGeom prst="rect">
            <a:avLst/>
          </a:prstGeom>
        </p:spPr>
      </p:pic>
      <p:sp>
        <p:nvSpPr>
          <p:cNvPr id="3" name="Content Placeholder 2"/>
          <p:cNvSpPr>
            <a:spLocks noGrp="1"/>
          </p:cNvSpPr>
          <p:nvPr>
            <p:ph idx="1"/>
          </p:nvPr>
        </p:nvSpPr>
        <p:spPr>
          <a:xfrm>
            <a:off x="838200" y="2303927"/>
            <a:ext cx="10515600" cy="4351338"/>
          </a:xfrm>
        </p:spPr>
        <p:txBody>
          <a:bodyPr>
            <a:normAutofit/>
          </a:bodyPr>
          <a:lstStyle/>
          <a:p>
            <a:r>
              <a:rPr lang="en-US" sz="3600" dirty="0"/>
              <a:t>Compared with students with siblings, only-child students scored </a:t>
            </a:r>
            <a:r>
              <a:rPr lang="en-US" sz="3600" dirty="0">
                <a:solidFill>
                  <a:srgbClr val="C00000"/>
                </a:solidFill>
              </a:rPr>
              <a:t>higher on sex-related knowledge</a:t>
            </a:r>
            <a:r>
              <a:rPr lang="en-US" sz="3600" dirty="0"/>
              <a:t>, were more inclined to </a:t>
            </a:r>
            <a:r>
              <a:rPr lang="en-US" sz="3600" dirty="0">
                <a:solidFill>
                  <a:srgbClr val="C00000"/>
                </a:solidFill>
              </a:rPr>
              <a:t>agree with premarital sex</a:t>
            </a:r>
            <a:r>
              <a:rPr lang="en-US" sz="3600" dirty="0"/>
              <a:t>, multiple sex partners, </a:t>
            </a:r>
            <a:r>
              <a:rPr lang="en-US" sz="3600" dirty="0">
                <a:solidFill>
                  <a:srgbClr val="C00000"/>
                </a:solidFill>
              </a:rPr>
              <a:t>extramarital lovers </a:t>
            </a:r>
            <a:r>
              <a:rPr lang="en-US" sz="3600" dirty="0"/>
              <a:t>and </a:t>
            </a:r>
            <a:r>
              <a:rPr lang="en-US" sz="3600" dirty="0">
                <a:solidFill>
                  <a:srgbClr val="C00000"/>
                </a:solidFill>
              </a:rPr>
              <a:t>homosexuality</a:t>
            </a:r>
            <a:r>
              <a:rPr lang="en-US" sz="3600" dirty="0"/>
              <a:t>, </a:t>
            </a:r>
          </a:p>
          <a:p>
            <a:r>
              <a:rPr lang="en-US" sz="3600" dirty="0">
                <a:solidFill>
                  <a:srgbClr val="FF0000"/>
                </a:solidFill>
              </a:rPr>
              <a:t>More likely to have a boyfriend and experience sexual intercourse.</a:t>
            </a:r>
          </a:p>
        </p:txBody>
      </p:sp>
    </p:spTree>
    <p:extLst>
      <p:ext uri="{BB962C8B-B14F-4D97-AF65-F5344CB8AC3E}">
        <p14:creationId xmlns:p14="http://schemas.microsoft.com/office/powerpoint/2010/main" val="24564052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73885-9E26-8707-54DC-77C8F901CBB8}"/>
              </a:ext>
            </a:extLst>
          </p:cNvPr>
          <p:cNvSpPr>
            <a:spLocks noGrp="1"/>
          </p:cNvSpPr>
          <p:nvPr>
            <p:ph type="title"/>
          </p:nvPr>
        </p:nvSpPr>
        <p:spPr/>
        <p:txBody>
          <a:bodyPr/>
          <a:lstStyle/>
          <a:p>
            <a:pPr algn="r" rtl="1"/>
            <a:r>
              <a:rPr lang="fa-IR" sz="44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افزایش احتمال طلاق در سنین بزرگ‌سالی</a:t>
            </a:r>
            <a:endParaRPr lang="en-US" dirty="0">
              <a:solidFill>
                <a:srgbClr val="C00000"/>
              </a:solidFill>
            </a:endParaRPr>
          </a:p>
        </p:txBody>
      </p:sp>
      <p:sp>
        <p:nvSpPr>
          <p:cNvPr id="3" name="Content Placeholder 2">
            <a:extLst>
              <a:ext uri="{FF2B5EF4-FFF2-40B4-BE49-F238E27FC236}">
                <a16:creationId xmlns:a16="http://schemas.microsoft.com/office/drawing/2014/main" id="{B5554B32-0FCE-7D85-4EC8-E49A7336DC7D}"/>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در یک مطالعه که در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کشور یونان </a:t>
            </a:r>
            <a:r>
              <a:rPr lang="fa-IR" sz="4000" dirty="0">
                <a:effectLst/>
                <a:latin typeface="Calibri" panose="020F0502020204030204" pitchFamily="34" charset="0"/>
                <a:ea typeface="Calibri" panose="020F0502020204030204" pitchFamily="34" charset="0"/>
                <a:cs typeface="B Nazanin" panose="00000400000000000000" pitchFamily="2" charset="-78"/>
              </a:rPr>
              <a:t>انجام شد، محققان به این نتیجه رسیدند که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احتمال وقوع طلاق در مردان تک‌فرزند، سه برابر</a:t>
            </a:r>
            <a:r>
              <a:rPr lang="fa-IR" sz="4000" dirty="0">
                <a:effectLst/>
                <a:latin typeface="Calibri" panose="020F0502020204030204" pitchFamily="34" charset="0"/>
                <a:ea typeface="Calibri" panose="020F0502020204030204" pitchFamily="34" charset="0"/>
                <a:cs typeface="B Nazanin" panose="00000400000000000000" pitchFamily="2" charset="-78"/>
              </a:rPr>
              <a:t> مردانی است که خواهر و برادر دارند</a:t>
            </a:r>
            <a:endParaRPr lang="en-US" sz="4000" dirty="0"/>
          </a:p>
        </p:txBody>
      </p:sp>
    </p:spTree>
    <p:extLst>
      <p:ext uri="{BB962C8B-B14F-4D97-AF65-F5344CB8AC3E}">
        <p14:creationId xmlns:p14="http://schemas.microsoft.com/office/powerpoint/2010/main" val="40665348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72E6E-3944-32F1-8E28-A323AFFA8695}"/>
              </a:ext>
            </a:extLst>
          </p:cNvPr>
          <p:cNvSpPr>
            <a:spLocks noGrp="1"/>
          </p:cNvSpPr>
          <p:nvPr>
            <p:ph type="title"/>
          </p:nvPr>
        </p:nvSpPr>
        <p:spPr>
          <a:xfrm>
            <a:off x="7992095" y="1318163"/>
            <a:ext cx="3672716" cy="2707572"/>
          </a:xfrm>
        </p:spPr>
        <p:txBody>
          <a:bodyPr>
            <a:normAutofit/>
          </a:bodyPr>
          <a:lstStyle/>
          <a:p>
            <a:pPr algn="r" rtl="1"/>
            <a:r>
              <a:rPr lang="fa-IR" dirty="0">
                <a:cs typeface="B Titr" panose="00000700000000000000" pitchFamily="2" charset="-78"/>
              </a:rPr>
              <a:t>مطالعه 57 هزار نفر در دوره 40 ساله در ایالت اوهایوی آمریکا</a:t>
            </a:r>
            <a:endParaRPr lang="en-US" dirty="0">
              <a:cs typeface="B Titr" panose="00000700000000000000" pitchFamily="2" charset="-78"/>
            </a:endParaRPr>
          </a:p>
        </p:txBody>
      </p:sp>
      <p:pic>
        <p:nvPicPr>
          <p:cNvPr id="5" name="Content Placeholder 4">
            <a:extLst>
              <a:ext uri="{FF2B5EF4-FFF2-40B4-BE49-F238E27FC236}">
                <a16:creationId xmlns:a16="http://schemas.microsoft.com/office/drawing/2014/main" id="{C83A4ACE-79F7-F2A4-1B52-DA16E81DC89A}"/>
              </a:ext>
            </a:extLst>
          </p:cNvPr>
          <p:cNvPicPr>
            <a:picLocks noGrp="1" noChangeAspect="1"/>
          </p:cNvPicPr>
          <p:nvPr>
            <p:ph idx="1"/>
          </p:nvPr>
        </p:nvPicPr>
        <p:blipFill>
          <a:blip r:embed="rId2"/>
          <a:stretch>
            <a:fillRect/>
          </a:stretch>
        </p:blipFill>
        <p:spPr>
          <a:xfrm>
            <a:off x="83127" y="365125"/>
            <a:ext cx="8224924" cy="6967502"/>
          </a:xfrm>
        </p:spPr>
      </p:pic>
    </p:spTree>
    <p:extLst>
      <p:ext uri="{BB962C8B-B14F-4D97-AF65-F5344CB8AC3E}">
        <p14:creationId xmlns:p14="http://schemas.microsoft.com/office/powerpoint/2010/main" val="37940774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4C28F-7673-2AB0-1F21-53E66856CB1F}"/>
              </a:ext>
            </a:extLst>
          </p:cNvPr>
          <p:cNvSpPr>
            <a:spLocks noGrp="1"/>
          </p:cNvSpPr>
          <p:nvPr>
            <p:ph type="title"/>
          </p:nvPr>
        </p:nvSpPr>
        <p:spPr/>
        <p:txBody>
          <a:bodyPr/>
          <a:lstStyle/>
          <a:p>
            <a:pPr algn="r" rtl="1"/>
            <a:r>
              <a:rPr lang="fa-IR" sz="44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افزایش احتمال ارتکاب به جرائم خشونت‌آمیز در پسران تک‌فرزند</a:t>
            </a:r>
            <a:endParaRPr lang="en-US" dirty="0">
              <a:solidFill>
                <a:srgbClr val="C00000"/>
              </a:solidFill>
            </a:endParaRPr>
          </a:p>
        </p:txBody>
      </p:sp>
      <p:sp>
        <p:nvSpPr>
          <p:cNvPr id="3" name="Content Placeholder 2">
            <a:extLst>
              <a:ext uri="{FF2B5EF4-FFF2-40B4-BE49-F238E27FC236}">
                <a16:creationId xmlns:a16="http://schemas.microsoft.com/office/drawing/2014/main" id="{63E0AACF-354E-B7BB-533C-2E7571EC11EA}"/>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در یک مطالعه 35 ساله در فنلاند، افراد تک‌فرزند بسته به این‌که مشکلاتی در زمان تولد و یا با والدین خود داشته و یا نداشته باشند،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به‌طورکلی بین 1.8 تا 8.4 برابر، احتمال آن‌که سرانجامشان به پلیس و مراجع قضایی برسد، بیشتر بود</a:t>
            </a:r>
            <a:r>
              <a:rPr lang="fa-IR" sz="4000" dirty="0">
                <a:effectLst/>
                <a:latin typeface="Calibri" panose="020F0502020204030204" pitchFamily="34" charset="0"/>
                <a:ea typeface="Calibri" panose="020F0502020204030204" pitchFamily="34" charset="0"/>
                <a:cs typeface="B Nazanin" panose="00000400000000000000" pitchFamily="2" charset="-78"/>
              </a:rPr>
              <a:t>.</a:t>
            </a:r>
            <a:endParaRPr lang="en-US" sz="4000" dirty="0"/>
          </a:p>
        </p:txBody>
      </p:sp>
    </p:spTree>
    <p:extLst>
      <p:ext uri="{BB962C8B-B14F-4D97-AF65-F5344CB8AC3E}">
        <p14:creationId xmlns:p14="http://schemas.microsoft.com/office/powerpoint/2010/main" val="27382036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C39E-05B6-9926-5E06-23467D9C017A}"/>
              </a:ext>
            </a:extLst>
          </p:cNvPr>
          <p:cNvSpPr>
            <a:spLocks noGrp="1"/>
          </p:cNvSpPr>
          <p:nvPr>
            <p:ph type="title"/>
          </p:nvPr>
        </p:nvSpPr>
        <p:spPr/>
        <p:txBody>
          <a:bodyPr>
            <a:normAutofit/>
          </a:bodyPr>
          <a:lstStyle/>
          <a:p>
            <a:pPr algn="r" rtl="1"/>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بالاتربودن احتمال انحرافات اخلاقی و جنسی</a:t>
            </a:r>
            <a:br>
              <a:rPr lang="en-US" sz="4000" dirty="0">
                <a:solidFill>
                  <a:srgbClr val="C00000"/>
                </a:solidFill>
                <a:effectLst/>
                <a:latin typeface="Calibri" panose="020F0502020204030204" pitchFamily="34" charset="0"/>
                <a:ea typeface="Calibri" panose="020F0502020204030204" pitchFamily="34" charset="0"/>
                <a:cs typeface="Arial" panose="020B0604020202020204" pitchFamily="34" charset="0"/>
              </a:rPr>
            </a:br>
            <a:endParaRPr lang="en-US" sz="4000" dirty="0">
              <a:solidFill>
                <a:srgbClr val="C00000"/>
              </a:solidFill>
            </a:endParaRPr>
          </a:p>
        </p:txBody>
      </p:sp>
      <p:sp>
        <p:nvSpPr>
          <p:cNvPr id="3" name="Content Placeholder 2">
            <a:extLst>
              <a:ext uri="{FF2B5EF4-FFF2-40B4-BE49-F238E27FC236}">
                <a16:creationId xmlns:a16="http://schemas.microsoft.com/office/drawing/2014/main" id="{61F79DFD-D09E-F1B9-330A-2C336DBB670C}"/>
              </a:ext>
            </a:extLst>
          </p:cNvPr>
          <p:cNvSpPr>
            <a:spLocks noGrp="1"/>
          </p:cNvSpPr>
          <p:nvPr>
            <p:ph idx="1"/>
          </p:nvPr>
        </p:nvSpPr>
        <p:spPr/>
        <p:txBody>
          <a:bodyPr>
            <a:normAutofit/>
          </a:bodyPr>
          <a:lstStyle/>
          <a:p>
            <a:pPr algn="r" rtl="1"/>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دانشجویان تک‌فرزند </a:t>
            </a:r>
            <a:r>
              <a:rPr lang="fa-IR" sz="4000" dirty="0">
                <a:effectLst/>
                <a:latin typeface="Calibri" panose="020F0502020204030204" pitchFamily="34" charset="0"/>
                <a:ea typeface="Calibri" panose="020F0502020204030204" pitchFamily="34" charset="0"/>
                <a:cs typeface="B Nazanin" panose="00000400000000000000" pitchFamily="2" charset="-78"/>
              </a:rPr>
              <a:t>با احتمال بیشتری درگیر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جست‌وجو و مشاهدة عکس و فیلم‌های پورن، خودارضایی و ارتباط جنسی </a:t>
            </a:r>
            <a:r>
              <a:rPr lang="fa-IR" sz="4000" dirty="0">
                <a:effectLst/>
                <a:latin typeface="Calibri" panose="020F0502020204030204" pitchFamily="34" charset="0"/>
                <a:ea typeface="Calibri" panose="020F0502020204030204" pitchFamily="34" charset="0"/>
                <a:cs typeface="B Nazanin" panose="00000400000000000000" pitchFamily="2" charset="-78"/>
              </a:rPr>
              <a:t>خارج از چارچوب خانواده می‌شوند </a:t>
            </a:r>
            <a:endParaRPr lang="en-US" sz="4000" dirty="0"/>
          </a:p>
        </p:txBody>
      </p:sp>
      <p:pic>
        <p:nvPicPr>
          <p:cNvPr id="5" name="Picture 4">
            <a:extLst>
              <a:ext uri="{FF2B5EF4-FFF2-40B4-BE49-F238E27FC236}">
                <a16:creationId xmlns:a16="http://schemas.microsoft.com/office/drawing/2014/main" id="{B5B46DAA-F2D5-952A-D27C-8094CBAD2905}"/>
              </a:ext>
            </a:extLst>
          </p:cNvPr>
          <p:cNvPicPr>
            <a:picLocks noChangeAspect="1"/>
          </p:cNvPicPr>
          <p:nvPr/>
        </p:nvPicPr>
        <p:blipFill>
          <a:blip r:embed="rId2"/>
          <a:stretch>
            <a:fillRect/>
          </a:stretch>
        </p:blipFill>
        <p:spPr>
          <a:xfrm>
            <a:off x="0" y="3081957"/>
            <a:ext cx="5162904" cy="3776043"/>
          </a:xfrm>
          <a:prstGeom prst="rect">
            <a:avLst/>
          </a:prstGeom>
        </p:spPr>
      </p:pic>
    </p:spTree>
    <p:extLst>
      <p:ext uri="{BB962C8B-B14F-4D97-AF65-F5344CB8AC3E}">
        <p14:creationId xmlns:p14="http://schemas.microsoft.com/office/powerpoint/2010/main" val="4183035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7DEF86-981F-0222-4004-6F0A1F11740B}"/>
              </a:ext>
            </a:extLst>
          </p:cNvPr>
          <p:cNvSpPr>
            <a:spLocks noGrp="1"/>
          </p:cNvSpPr>
          <p:nvPr>
            <p:ph type="title"/>
          </p:nvPr>
        </p:nvSpPr>
        <p:spPr>
          <a:xfrm>
            <a:off x="5830784" y="175120"/>
            <a:ext cx="5558642" cy="1325563"/>
          </a:xfrm>
        </p:spPr>
        <p:txBody>
          <a:bodyPr/>
          <a:lstStyle/>
          <a:p>
            <a:r>
              <a:rPr lang="fa-IR" dirty="0">
                <a:solidFill>
                  <a:srgbClr val="00B0F0"/>
                </a:solidFill>
                <a:cs typeface="B Titr" panose="00000700000000000000" pitchFamily="2" charset="-78"/>
              </a:rPr>
              <a:t>فراوانی تک فرزندی مطلق</a:t>
            </a:r>
            <a:endParaRPr lang="en-US" dirty="0"/>
          </a:p>
        </p:txBody>
      </p:sp>
      <p:sp>
        <p:nvSpPr>
          <p:cNvPr id="5" name="Content Placeholder 4">
            <a:extLst>
              <a:ext uri="{FF2B5EF4-FFF2-40B4-BE49-F238E27FC236}">
                <a16:creationId xmlns:a16="http://schemas.microsoft.com/office/drawing/2014/main" id="{78DE5490-09B6-D18D-4423-419036F80B30}"/>
              </a:ext>
            </a:extLst>
          </p:cNvPr>
          <p:cNvSpPr>
            <a:spLocks noGrp="1"/>
          </p:cNvSpPr>
          <p:nvPr>
            <p:ph sz="half" idx="1"/>
          </p:nvPr>
        </p:nvSpPr>
        <p:spPr/>
        <p:txBody>
          <a:bodyPr/>
          <a:lstStyle/>
          <a:p>
            <a:endParaRPr lang="en-US"/>
          </a:p>
        </p:txBody>
      </p:sp>
      <p:pic>
        <p:nvPicPr>
          <p:cNvPr id="9" name="Content Placeholder 8">
            <a:extLst>
              <a:ext uri="{FF2B5EF4-FFF2-40B4-BE49-F238E27FC236}">
                <a16:creationId xmlns:a16="http://schemas.microsoft.com/office/drawing/2014/main" id="{4DE11796-12BA-792E-F4FF-5FFA651CD256}"/>
              </a:ext>
            </a:extLst>
          </p:cNvPr>
          <p:cNvPicPr>
            <a:picLocks noGrp="1" noChangeAspect="1"/>
          </p:cNvPicPr>
          <p:nvPr>
            <p:ph sz="half" idx="2"/>
          </p:nvPr>
        </p:nvPicPr>
        <p:blipFill>
          <a:blip r:embed="rId2"/>
          <a:stretch>
            <a:fillRect/>
          </a:stretch>
        </p:blipFill>
        <p:spPr>
          <a:xfrm>
            <a:off x="5317765" y="1299411"/>
            <a:ext cx="6874235" cy="4620125"/>
          </a:xfrm>
        </p:spPr>
      </p:pic>
      <p:pic>
        <p:nvPicPr>
          <p:cNvPr id="7" name="Picture 6">
            <a:extLst>
              <a:ext uri="{FF2B5EF4-FFF2-40B4-BE49-F238E27FC236}">
                <a16:creationId xmlns:a16="http://schemas.microsoft.com/office/drawing/2014/main" id="{99E7D462-CECB-C385-FFD2-2E0C17D0418A}"/>
              </a:ext>
            </a:extLst>
          </p:cNvPr>
          <p:cNvPicPr>
            <a:picLocks noChangeAspect="1"/>
          </p:cNvPicPr>
          <p:nvPr/>
        </p:nvPicPr>
        <p:blipFill>
          <a:blip r:embed="rId3"/>
          <a:stretch>
            <a:fillRect/>
          </a:stretch>
        </p:blipFill>
        <p:spPr>
          <a:xfrm>
            <a:off x="337564" y="-112295"/>
            <a:ext cx="5003778" cy="6858000"/>
          </a:xfrm>
          <a:prstGeom prst="rect">
            <a:avLst/>
          </a:prstGeom>
        </p:spPr>
      </p:pic>
    </p:spTree>
    <p:extLst>
      <p:ext uri="{BB962C8B-B14F-4D97-AF65-F5344CB8AC3E}">
        <p14:creationId xmlns:p14="http://schemas.microsoft.com/office/powerpoint/2010/main" val="34701597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1F14-73B4-DB5F-BBA6-84E249A67E95}"/>
              </a:ext>
            </a:extLst>
          </p:cNvPr>
          <p:cNvSpPr>
            <a:spLocks noGrp="1"/>
          </p:cNvSpPr>
          <p:nvPr>
            <p:ph type="title"/>
          </p:nvPr>
        </p:nvSpPr>
        <p:spPr/>
        <p:txBody>
          <a:bodyPr>
            <a:normAutofit/>
          </a:bodyPr>
          <a:lstStyle/>
          <a:p>
            <a:pPr algn="r" rtl="1"/>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افزایش احتمال اعتیاد به گوشی هوشمند</a:t>
            </a:r>
            <a:endParaRPr lang="en-US" sz="4000" dirty="0">
              <a:solidFill>
                <a:srgbClr val="C00000"/>
              </a:solidFill>
            </a:endParaRPr>
          </a:p>
        </p:txBody>
      </p:sp>
      <p:sp>
        <p:nvSpPr>
          <p:cNvPr id="3" name="Content Placeholder 2">
            <a:extLst>
              <a:ext uri="{FF2B5EF4-FFF2-40B4-BE49-F238E27FC236}">
                <a16:creationId xmlns:a16="http://schemas.microsoft.com/office/drawing/2014/main" id="{E85B39F4-46FC-F548-7B1B-9B47388038F0}"/>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احتمال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اعتیاد به موبایل </a:t>
            </a:r>
            <a:r>
              <a:rPr lang="fa-IR" sz="4000" dirty="0">
                <a:effectLst/>
                <a:latin typeface="Calibri" panose="020F0502020204030204" pitchFamily="34" charset="0"/>
                <a:ea typeface="Calibri" panose="020F0502020204030204" pitchFamily="34" charset="0"/>
                <a:cs typeface="B Nazanin" panose="00000400000000000000" pitchFamily="2" charset="-78"/>
              </a:rPr>
              <a:t>در دانشجویان تک‌فرزند بیشتر بود و هم‌چنین اعتیاد به موبایل از عوامل مستعدکنندة افسردگی شناخته شد </a:t>
            </a:r>
            <a:endParaRPr lang="en-US" sz="4000" dirty="0"/>
          </a:p>
        </p:txBody>
      </p:sp>
      <p:pic>
        <p:nvPicPr>
          <p:cNvPr id="7" name="Picture 6">
            <a:extLst>
              <a:ext uri="{FF2B5EF4-FFF2-40B4-BE49-F238E27FC236}">
                <a16:creationId xmlns:a16="http://schemas.microsoft.com/office/drawing/2014/main" id="{426453B9-234E-2A0B-3808-3AA804B9B63F}"/>
              </a:ext>
            </a:extLst>
          </p:cNvPr>
          <p:cNvPicPr>
            <a:picLocks noChangeAspect="1"/>
          </p:cNvPicPr>
          <p:nvPr/>
        </p:nvPicPr>
        <p:blipFill>
          <a:blip r:embed="rId2"/>
          <a:stretch>
            <a:fillRect/>
          </a:stretch>
        </p:blipFill>
        <p:spPr>
          <a:xfrm>
            <a:off x="98960" y="2978563"/>
            <a:ext cx="4817424" cy="3772560"/>
          </a:xfrm>
          <a:prstGeom prst="rect">
            <a:avLst/>
          </a:prstGeom>
        </p:spPr>
      </p:pic>
    </p:spTree>
    <p:extLst>
      <p:ext uri="{BB962C8B-B14F-4D97-AF65-F5344CB8AC3E}">
        <p14:creationId xmlns:p14="http://schemas.microsoft.com/office/powerpoint/2010/main" val="5224136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FCB-52BC-3884-73AB-0CFD32CDEDA4}"/>
              </a:ext>
            </a:extLst>
          </p:cNvPr>
          <p:cNvSpPr>
            <a:spLocks noGrp="1"/>
          </p:cNvSpPr>
          <p:nvPr>
            <p:ph type="title"/>
          </p:nvPr>
        </p:nvSpPr>
        <p:spPr/>
        <p:txBody>
          <a:bodyPr/>
          <a:lstStyle/>
          <a:p>
            <a:pPr algn="r" rtl="1"/>
            <a:r>
              <a:rPr lang="fa-IR" sz="44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ضعیف‌تربودن عملکرد تحصیلی</a:t>
            </a:r>
            <a:endParaRPr lang="en-US" dirty="0">
              <a:solidFill>
                <a:srgbClr val="C00000"/>
              </a:solidFill>
            </a:endParaRPr>
          </a:p>
        </p:txBody>
      </p:sp>
      <p:sp>
        <p:nvSpPr>
          <p:cNvPr id="3" name="Content Placeholder 2">
            <a:extLst>
              <a:ext uri="{FF2B5EF4-FFF2-40B4-BE49-F238E27FC236}">
                <a16:creationId xmlns:a16="http://schemas.microsoft.com/office/drawing/2014/main" id="{7454BE88-6085-C19E-D4BA-7CF06B60C5BD}"/>
              </a:ext>
            </a:extLst>
          </p:cNvPr>
          <p:cNvSpPr>
            <a:spLocks noGrp="1"/>
          </p:cNvSpPr>
          <p:nvPr>
            <p:ph idx="1"/>
          </p:nvPr>
        </p:nvSpPr>
        <p:spPr/>
        <p:txBody>
          <a:bodyPr>
            <a:normAutofit/>
          </a:bodyPr>
          <a:lstStyle/>
          <a:p>
            <a:pPr algn="r" rtl="1"/>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محققان ضمن تحقیق بر 20 هزار دانش‌آموز </a:t>
            </a:r>
            <a:r>
              <a:rPr lang="fa-IR" sz="4000" dirty="0">
                <a:effectLst/>
                <a:latin typeface="Calibri" panose="020F0502020204030204" pitchFamily="34" charset="0"/>
                <a:ea typeface="Calibri" panose="020F0502020204030204" pitchFamily="34" charset="0"/>
                <a:cs typeface="B Nazanin" panose="00000400000000000000" pitchFamily="2" charset="-78"/>
              </a:rPr>
              <a:t>گزارش کردند؛ در مجموع دانش‌آموزانی </a:t>
            </a:r>
            <a:r>
              <a:rPr lang="fa-IR" sz="4000" dirty="0">
                <a:latin typeface="Calibri" panose="020F0502020204030204" pitchFamily="34" charset="0"/>
                <a:cs typeface="B Nazanin" panose="00000400000000000000" pitchFamily="2" charset="-78"/>
              </a:rPr>
              <a:t>که خواهر و برادر </a:t>
            </a:r>
            <a:r>
              <a:rPr lang="fa-IR" sz="4000" dirty="0">
                <a:effectLst/>
                <a:latin typeface="Calibri" panose="020F0502020204030204" pitchFamily="34" charset="0"/>
                <a:ea typeface="Calibri" panose="020F0502020204030204" pitchFamily="34" charset="0"/>
                <a:cs typeface="B Nazanin" panose="00000400000000000000" pitchFamily="2" charset="-78"/>
              </a:rPr>
              <a:t>دارند در مقایسه با دانش‌آموزان تک‌فرزند،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در تحصیل موفق‌تر عمل کرده </a:t>
            </a:r>
            <a:r>
              <a:rPr lang="fa-IR" sz="4000" dirty="0">
                <a:effectLst/>
                <a:latin typeface="Calibri" panose="020F0502020204030204" pitchFamily="34" charset="0"/>
                <a:ea typeface="Calibri" panose="020F0502020204030204" pitchFamily="34" charset="0"/>
                <a:cs typeface="B Nazanin" panose="00000400000000000000" pitchFamily="2" charset="-78"/>
              </a:rPr>
              <a:t>و نمرات بهتری کسب می‌کنند</a:t>
            </a:r>
            <a:endParaRPr lang="en-US" sz="4000" dirty="0"/>
          </a:p>
        </p:txBody>
      </p:sp>
    </p:spTree>
    <p:extLst>
      <p:ext uri="{BB962C8B-B14F-4D97-AF65-F5344CB8AC3E}">
        <p14:creationId xmlns:p14="http://schemas.microsoft.com/office/powerpoint/2010/main" val="33414839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608CC-A9FF-39E1-8778-42B48973E455}"/>
              </a:ext>
            </a:extLst>
          </p:cNvPr>
          <p:cNvSpPr>
            <a:spLocks noGrp="1"/>
          </p:cNvSpPr>
          <p:nvPr>
            <p:ph type="title"/>
          </p:nvPr>
        </p:nvSpPr>
        <p:spPr/>
        <p:txBody>
          <a:bodyPr/>
          <a:lstStyle/>
          <a:p>
            <a:pPr algn="r" rtl="1"/>
            <a:r>
              <a:rPr lang="fa-IR" sz="44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تغییر در برخی شاخص‌های رفتاری در سطح جامعه</a:t>
            </a:r>
            <a:endParaRPr lang="en-US" dirty="0">
              <a:solidFill>
                <a:srgbClr val="C00000"/>
              </a:solidFill>
            </a:endParaRPr>
          </a:p>
        </p:txBody>
      </p:sp>
      <p:sp>
        <p:nvSpPr>
          <p:cNvPr id="3" name="Content Placeholder 2">
            <a:extLst>
              <a:ext uri="{FF2B5EF4-FFF2-40B4-BE49-F238E27FC236}">
                <a16:creationId xmlns:a16="http://schemas.microsoft.com/office/drawing/2014/main" id="{E8E62EF4-35E4-240F-94DE-1CF1EF529A09}"/>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افراد تک‌فرزند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امپراتورهای کوچولو</a:t>
            </a:r>
            <a:r>
              <a:rPr lang="fa-IR" sz="4000" dirty="0">
                <a:effectLst/>
                <a:latin typeface="Calibri" panose="020F0502020204030204" pitchFamily="34" charset="0"/>
                <a:ea typeface="Calibri" panose="020F0502020204030204" pitchFamily="34" charset="0"/>
                <a:cs typeface="B Nazanin" panose="00000400000000000000" pitchFamily="2" charset="-78"/>
              </a:rPr>
              <a:t>!) در قیاس با افرادی که خواهر و برادر دارند، </a:t>
            </a:r>
            <a:r>
              <a:rPr lang="fa-IR" sz="400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بدبین‌ترند، کمتر قابل اعتمادند</a:t>
            </a:r>
            <a:r>
              <a:rPr lang="fa-IR" sz="4000" dirty="0">
                <a:effectLst/>
                <a:latin typeface="Calibri" panose="020F0502020204030204" pitchFamily="34" charset="0"/>
                <a:ea typeface="Calibri" panose="020F0502020204030204" pitchFamily="34" charset="0"/>
                <a:cs typeface="B Nazanin" panose="00000400000000000000" pitchFamily="2" charset="-78"/>
              </a:rPr>
              <a:t>، رقابت‌جویی و خطرپذیری کمتری دارند، هم‌چنین </a:t>
            </a:r>
            <a:r>
              <a:rPr lang="fa-IR" sz="400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حس وظیفه‌شناسی در آن‌ها ضعیف‌تر است</a:t>
            </a:r>
            <a:r>
              <a:rPr lang="fa-IR" sz="4000" dirty="0">
                <a:effectLst/>
                <a:latin typeface="Calibri" panose="020F0502020204030204" pitchFamily="34" charset="0"/>
                <a:ea typeface="Calibri" panose="020F0502020204030204" pitchFamily="34" charset="0"/>
                <a:cs typeface="B Nazanin" panose="00000400000000000000" pitchFamily="2" charset="-78"/>
              </a:rPr>
              <a:t> و در نهایت چنین نتیجه‌گیری کردند که این شاخص‌های رفتاری می‌تواند در آینده بر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اقتصاد چین </a:t>
            </a:r>
            <a:r>
              <a:rPr lang="fa-IR" sz="4000" dirty="0">
                <a:effectLst/>
                <a:latin typeface="Calibri" panose="020F0502020204030204" pitchFamily="34" charset="0"/>
                <a:ea typeface="Calibri" panose="020F0502020204030204" pitchFamily="34" charset="0"/>
                <a:cs typeface="B Nazanin" panose="00000400000000000000" pitchFamily="2" charset="-78"/>
              </a:rPr>
              <a:t>اثرگذار باشد</a:t>
            </a:r>
            <a:endParaRPr lang="en-US" sz="4000" dirty="0"/>
          </a:p>
        </p:txBody>
      </p:sp>
    </p:spTree>
    <p:extLst>
      <p:ext uri="{BB962C8B-B14F-4D97-AF65-F5344CB8AC3E}">
        <p14:creationId xmlns:p14="http://schemas.microsoft.com/office/powerpoint/2010/main" val="35645812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69133"/>
          </a:xfrm>
        </p:spPr>
        <p:txBody>
          <a:bodyPr/>
          <a:lstStyle/>
          <a:p>
            <a:pPr algn="ctr"/>
            <a:r>
              <a:rPr lang="fa-IR" b="1" dirty="0">
                <a:solidFill>
                  <a:srgbClr val="0070C0"/>
                </a:solidFill>
                <a:cs typeface="B Titr" panose="00000700000000000000" pitchFamily="2" charset="-78"/>
              </a:rPr>
              <a:t>سندرم امپراطور کوچولو</a:t>
            </a:r>
            <a:endParaRPr lang="en-US" b="1" dirty="0">
              <a:solidFill>
                <a:srgbClr val="0070C0"/>
              </a:solidFill>
              <a:cs typeface="B Titr" panose="00000700000000000000" pitchFamily="2" charset="-78"/>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2213" y="785107"/>
            <a:ext cx="10801587" cy="6072893"/>
          </a:xfrm>
        </p:spPr>
      </p:pic>
    </p:spTree>
    <p:extLst>
      <p:ext uri="{BB962C8B-B14F-4D97-AF65-F5344CB8AC3E}">
        <p14:creationId xmlns:p14="http://schemas.microsoft.com/office/powerpoint/2010/main" val="18089966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b="1" dirty="0">
                <a:cs typeface="B Zar" panose="00000400000000000000" pitchFamily="2" charset="-78"/>
              </a:rPr>
              <a:t>بمب ساعتی رفتاری</a:t>
            </a:r>
            <a:endParaRPr lang="en-US" b="1" dirty="0">
              <a:cs typeface="B Zar" panose="00000400000000000000" pitchFamily="2" charset="-78"/>
            </a:endParaRPr>
          </a:p>
        </p:txBody>
      </p:sp>
      <p:sp>
        <p:nvSpPr>
          <p:cNvPr id="3" name="Content Placeholder 2"/>
          <p:cNvSpPr>
            <a:spLocks noGrp="1"/>
          </p:cNvSpPr>
          <p:nvPr>
            <p:ph idx="1"/>
          </p:nvPr>
        </p:nvSpPr>
        <p:spPr/>
        <p:txBody>
          <a:bodyPr>
            <a:normAutofit/>
          </a:bodyPr>
          <a:lstStyle/>
          <a:p>
            <a:r>
              <a:rPr lang="en-US" sz="4800" dirty="0"/>
              <a:t>Andrew Marshall even argues that it is </a:t>
            </a:r>
            <a:r>
              <a:rPr lang="en-US" sz="4800" dirty="0">
                <a:solidFill>
                  <a:srgbClr val="C00000"/>
                </a:solidFill>
              </a:rPr>
              <a:t>shaping Chinese society </a:t>
            </a:r>
            <a:r>
              <a:rPr lang="en-US" sz="4800" dirty="0"/>
              <a:t>in unexpected ways that may culminate into a future "</a:t>
            </a:r>
            <a:r>
              <a:rPr lang="en-US" sz="4800" dirty="0">
                <a:solidFill>
                  <a:srgbClr val="C00000"/>
                </a:solidFill>
              </a:rPr>
              <a:t>behavioral time-bomb</a:t>
            </a:r>
            <a:r>
              <a:rPr lang="en-US" sz="4800" dirty="0"/>
              <a:t>."</a:t>
            </a:r>
          </a:p>
        </p:txBody>
      </p:sp>
    </p:spTree>
    <p:extLst>
      <p:ext uri="{BB962C8B-B14F-4D97-AF65-F5344CB8AC3E}">
        <p14:creationId xmlns:p14="http://schemas.microsoft.com/office/powerpoint/2010/main" val="419159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C28F5-D165-0CE6-65FB-C482FF69ACEC}"/>
              </a:ext>
            </a:extLst>
          </p:cNvPr>
          <p:cNvSpPr>
            <a:spLocks noGrp="1"/>
          </p:cNvSpPr>
          <p:nvPr>
            <p:ph type="title"/>
          </p:nvPr>
        </p:nvSpPr>
        <p:spPr/>
        <p:txBody>
          <a:bodyPr>
            <a:normAutofit/>
          </a:bodyPr>
          <a:lstStyle/>
          <a:p>
            <a:pPr algn="r" rtl="1"/>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کم‌شدن احتمالی میانگین ضریب هوشی جامعه</a:t>
            </a:r>
            <a:endParaRPr lang="en-US" sz="4000" dirty="0">
              <a:solidFill>
                <a:srgbClr val="C00000"/>
              </a:solidFill>
            </a:endParaRPr>
          </a:p>
        </p:txBody>
      </p:sp>
      <p:sp>
        <p:nvSpPr>
          <p:cNvPr id="3" name="Content Placeholder 2">
            <a:extLst>
              <a:ext uri="{FF2B5EF4-FFF2-40B4-BE49-F238E27FC236}">
                <a16:creationId xmlns:a16="http://schemas.microsoft.com/office/drawing/2014/main" id="{8661F18D-A7B1-7CF0-A6BC-D26C1A9D72A1}"/>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مطالعات نشان داده است که در خانم‌‌های برخوردار از تحصیلات دانشگاهی،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احتمال تک‌فرزندی 7 تا 10 برابر خانم‌هایی است که از تحصیلات بالا </a:t>
            </a:r>
            <a:r>
              <a:rPr lang="fa-IR" sz="4000" dirty="0">
                <a:effectLst/>
                <a:latin typeface="Calibri" panose="020F0502020204030204" pitchFamily="34" charset="0"/>
                <a:ea typeface="Calibri" panose="020F0502020204030204" pitchFamily="34" charset="0"/>
                <a:cs typeface="B Nazanin" panose="00000400000000000000" pitchFamily="2" charset="-78"/>
              </a:rPr>
              <a:t>برخوردار نیستند</a:t>
            </a:r>
            <a:endParaRPr lang="en-US" sz="4000" dirty="0"/>
          </a:p>
        </p:txBody>
      </p:sp>
      <p:pic>
        <p:nvPicPr>
          <p:cNvPr id="5" name="Picture 4">
            <a:extLst>
              <a:ext uri="{FF2B5EF4-FFF2-40B4-BE49-F238E27FC236}">
                <a16:creationId xmlns:a16="http://schemas.microsoft.com/office/drawing/2014/main" id="{EB92D9A2-327C-D785-E66B-4C0A81C78B5A}"/>
              </a:ext>
            </a:extLst>
          </p:cNvPr>
          <p:cNvPicPr>
            <a:picLocks noChangeAspect="1"/>
          </p:cNvPicPr>
          <p:nvPr/>
        </p:nvPicPr>
        <p:blipFill>
          <a:blip r:embed="rId2"/>
          <a:stretch>
            <a:fillRect/>
          </a:stretch>
        </p:blipFill>
        <p:spPr>
          <a:xfrm>
            <a:off x="0" y="3189995"/>
            <a:ext cx="4928260" cy="3668005"/>
          </a:xfrm>
          <a:prstGeom prst="rect">
            <a:avLst/>
          </a:prstGeom>
        </p:spPr>
      </p:pic>
    </p:spTree>
    <p:extLst>
      <p:ext uri="{BB962C8B-B14F-4D97-AF65-F5344CB8AC3E}">
        <p14:creationId xmlns:p14="http://schemas.microsoft.com/office/powerpoint/2010/main" val="30660735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84AE7-11EF-2B4F-203B-870789BF0273}"/>
              </a:ext>
            </a:extLst>
          </p:cNvPr>
          <p:cNvSpPr>
            <a:spLocks noGrp="1"/>
          </p:cNvSpPr>
          <p:nvPr>
            <p:ph type="title"/>
          </p:nvPr>
        </p:nvSpPr>
        <p:spPr/>
        <p:txBody>
          <a:bodyPr/>
          <a:lstStyle/>
          <a:p>
            <a:pPr algn="r" rtl="1"/>
            <a:r>
              <a:rPr lang="fa-IR" sz="44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تأثیر منفی تک‌فرزندی بر سرمایة اجتماعی</a:t>
            </a:r>
            <a:endParaRPr lang="en-US" dirty="0">
              <a:solidFill>
                <a:srgbClr val="C00000"/>
              </a:solidFill>
            </a:endParaRPr>
          </a:p>
        </p:txBody>
      </p:sp>
      <p:sp>
        <p:nvSpPr>
          <p:cNvPr id="3" name="Content Placeholder 2">
            <a:extLst>
              <a:ext uri="{FF2B5EF4-FFF2-40B4-BE49-F238E27FC236}">
                <a16:creationId xmlns:a16="http://schemas.microsoft.com/office/drawing/2014/main" id="{E5FE5AAA-28AA-0DF2-05D5-C29B733D0DB7}"/>
              </a:ext>
            </a:extLst>
          </p:cNvPr>
          <p:cNvSpPr>
            <a:spLocks noGrp="1"/>
          </p:cNvSpPr>
          <p:nvPr>
            <p:ph idx="1"/>
          </p:nvPr>
        </p:nvSpPr>
        <p:spPr/>
        <p:txBody>
          <a:bodyPr>
            <a:normAutofit/>
          </a:bodyPr>
          <a:lstStyle/>
          <a:p>
            <a:pPr marL="0" marR="0" indent="240665" algn="just" rtl="1">
              <a:lnSpc>
                <a:spcPct val="107000"/>
              </a:lnSpc>
              <a:spcBef>
                <a:spcPts val="0"/>
              </a:spcBef>
              <a:spcAft>
                <a:spcPts val="800"/>
              </a:spcAft>
              <a:tabLst>
                <a:tab pos="0" algn="l"/>
              </a:tabLst>
            </a:pPr>
            <a:r>
              <a:rPr lang="fa-IR" sz="4000" dirty="0">
                <a:effectLst/>
                <a:latin typeface="Calibri" panose="020F0502020204030204" pitchFamily="34" charset="0"/>
                <a:ea typeface="Calibri" panose="020F0502020204030204" pitchFamily="34" charset="0"/>
                <a:cs typeface="B Nazanin" panose="00000400000000000000" pitchFamily="2" charset="-78"/>
              </a:rPr>
              <a:t>نتایج یک تحقیق در کشور ژاپن نشان داد که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سرمایة اجتماعی در خانواده‌های تک‌فرزند کم‌رنگ‌تر از افرادی است که در خانواده‌شان دو تا چهار فرزند وجود دارد</a:t>
            </a:r>
            <a:r>
              <a:rPr lang="fa-IR" sz="4000" dirty="0">
                <a:effectLst/>
                <a:latin typeface="Calibri" panose="020F0502020204030204" pitchFamily="34" charset="0"/>
                <a:ea typeface="Calibri" panose="020F0502020204030204" pitchFamily="34" charset="0"/>
                <a:cs typeface="B Nazanin" panose="00000400000000000000" pitchFamily="2" charset="-78"/>
              </a:rPr>
              <a:t>. دلیل این یافته را در این می‌دانند که وجود خواهر و برادر سبب می‌شود که فرزندان ارتباطات اجتماعی را در بستر خانواده تمرین کنند و </a:t>
            </a:r>
            <a:r>
              <a:rPr lang="fa-IR" sz="400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درک بهتری از حمایت و هم‌بستگی </a:t>
            </a:r>
            <a:r>
              <a:rPr lang="fa-IR" sz="4000" dirty="0">
                <a:effectLst/>
                <a:latin typeface="Calibri" panose="020F0502020204030204" pitchFamily="34" charset="0"/>
                <a:ea typeface="Calibri" panose="020F0502020204030204" pitchFamily="34" charset="0"/>
                <a:cs typeface="B Nazanin" panose="00000400000000000000" pitchFamily="2" charset="-78"/>
              </a:rPr>
              <a:t>اجتماعی داشته باشند. </a:t>
            </a:r>
            <a:endParaRPr lang="en-US" sz="40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en-US" sz="4000" dirty="0"/>
          </a:p>
        </p:txBody>
      </p:sp>
    </p:spTree>
    <p:extLst>
      <p:ext uri="{BB962C8B-B14F-4D97-AF65-F5344CB8AC3E}">
        <p14:creationId xmlns:p14="http://schemas.microsoft.com/office/powerpoint/2010/main" val="12036484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6DD547-86A6-1F37-2C98-06D7616E8B00}"/>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0E7EAECB-4861-5269-3EAB-29686F009205}"/>
              </a:ext>
            </a:extLst>
          </p:cNvPr>
          <p:cNvPicPr>
            <a:picLocks noGrp="1" noChangeAspect="1"/>
          </p:cNvPicPr>
          <p:nvPr>
            <p:ph idx="1"/>
          </p:nvPr>
        </p:nvPicPr>
        <p:blipFill>
          <a:blip r:embed="rId2"/>
          <a:stretch>
            <a:fillRect/>
          </a:stretch>
        </p:blipFill>
        <p:spPr>
          <a:xfrm>
            <a:off x="-82294" y="83198"/>
            <a:ext cx="12369822" cy="6774802"/>
          </a:xfrm>
        </p:spPr>
      </p:pic>
    </p:spTree>
    <p:extLst>
      <p:ext uri="{BB962C8B-B14F-4D97-AF65-F5344CB8AC3E}">
        <p14:creationId xmlns:p14="http://schemas.microsoft.com/office/powerpoint/2010/main" val="5345715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D8D502-D804-9CF8-060E-2424A70004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D0955-7DA7-7D49-8FE6-8931B83E0DA4}"/>
              </a:ext>
            </a:extLst>
          </p:cNvPr>
          <p:cNvSpPr>
            <a:spLocks noGrp="1"/>
          </p:cNvSpPr>
          <p:nvPr>
            <p:ph sz="half" idx="1"/>
          </p:nvPr>
        </p:nvSpPr>
        <p:spPr/>
        <p:txBody>
          <a:bodyPr>
            <a:noAutofit/>
          </a:bodyPr>
          <a:lstStyle/>
          <a:p>
            <a:pPr algn="l"/>
            <a:r>
              <a:rPr lang="en-US" sz="2400" b="0" i="0" u="none" strike="noStrike" baseline="0" dirty="0">
                <a:latin typeface="HelveticaNeueLTStd-Lt"/>
              </a:rPr>
              <a:t>To test our hypotheses,</a:t>
            </a:r>
            <a:r>
              <a:rPr lang="fa-IR" sz="2400" b="0" i="0" u="none" strike="noStrike" baseline="0" dirty="0">
                <a:latin typeface="HelveticaNeueLTStd-Lt"/>
              </a:rPr>
              <a:t> </a:t>
            </a:r>
            <a:r>
              <a:rPr lang="en-US" sz="2400" b="0" i="0" u="none" strike="noStrike" baseline="0" dirty="0">
                <a:latin typeface="HelveticaNeueLTStd-Lt"/>
              </a:rPr>
              <a:t>we conducted two field studies in 155 part-time Master of Business Administration</a:t>
            </a:r>
            <a:r>
              <a:rPr lang="fa-IR" sz="2400" b="0" i="0" u="none" strike="noStrike" baseline="0" dirty="0">
                <a:latin typeface="HelveticaNeueLTStd-Lt"/>
              </a:rPr>
              <a:t> </a:t>
            </a:r>
            <a:r>
              <a:rPr lang="en-US" sz="2400" b="0" i="0" u="none" strike="noStrike" baseline="0" dirty="0">
                <a:latin typeface="HelveticaNeueLTStd-Lt"/>
              </a:rPr>
              <a:t>(MBA) students (Study 1) and 375 senior students (Study 2). Results showed that: (1)</a:t>
            </a:r>
            <a:r>
              <a:rPr lang="fa-IR" sz="2400" b="0" i="0" u="none" strike="noStrike" baseline="0" dirty="0">
                <a:latin typeface="HelveticaNeueLTStd-Lt"/>
              </a:rPr>
              <a:t> </a:t>
            </a:r>
            <a:r>
              <a:rPr lang="en-US" sz="2400" b="0" i="0" u="none" strike="noStrike" baseline="0" dirty="0">
                <a:latin typeface="HelveticaNeueLTStd-Lt"/>
              </a:rPr>
              <a:t>non-only children were more likely to achieve higher rank at work than only children; (2)</a:t>
            </a:r>
            <a:r>
              <a:rPr lang="fa-IR" sz="2400" b="0" i="0" u="none" strike="noStrike" baseline="0" dirty="0">
                <a:latin typeface="HelveticaNeueLTStd-Lt"/>
              </a:rPr>
              <a:t> </a:t>
            </a:r>
            <a:r>
              <a:rPr lang="en-US" sz="2400" b="0" i="0" u="none" strike="noStrike" baseline="0" dirty="0">
                <a:latin typeface="HelveticaNeueLTStd-Lt"/>
              </a:rPr>
              <a:t>only children were less likely than non-only children to acquire power in organizations</a:t>
            </a:r>
            <a:r>
              <a:rPr lang="fa-IR" sz="2400" b="0" i="0" u="none" strike="noStrike" baseline="0" dirty="0">
                <a:latin typeface="HelveticaNeueLTStd-Lt"/>
              </a:rPr>
              <a:t> </a:t>
            </a:r>
            <a:r>
              <a:rPr lang="en-US" sz="2400" b="0" i="0" u="none" strike="noStrike" baseline="0" dirty="0">
                <a:latin typeface="HelveticaNeueLTStd-Lt"/>
              </a:rPr>
              <a:t>because they scored lower in cooperative orientation</a:t>
            </a:r>
            <a:endParaRPr lang="en-US" sz="2400" dirty="0"/>
          </a:p>
        </p:txBody>
      </p:sp>
      <p:sp>
        <p:nvSpPr>
          <p:cNvPr id="5" name="Content Placeholder 4">
            <a:extLst>
              <a:ext uri="{FF2B5EF4-FFF2-40B4-BE49-F238E27FC236}">
                <a16:creationId xmlns:a16="http://schemas.microsoft.com/office/drawing/2014/main" id="{354864D9-3157-7904-8BA8-D2188698019B}"/>
              </a:ext>
            </a:extLst>
          </p:cNvPr>
          <p:cNvSpPr>
            <a:spLocks noGrp="1"/>
          </p:cNvSpPr>
          <p:nvPr>
            <p:ph sz="half" idx="2"/>
          </p:nvPr>
        </p:nvSpPr>
        <p:spPr/>
        <p:txBody>
          <a:bodyPr>
            <a:normAutofit/>
          </a:bodyPr>
          <a:lstStyle/>
          <a:p>
            <a:pPr algn="r" rtl="1"/>
            <a:r>
              <a:rPr lang="fa-IR" sz="3600" dirty="0">
                <a:cs typeface="B Nazanin" panose="00000400000000000000" pitchFamily="2" charset="-78"/>
              </a:rPr>
              <a:t>مطالعه دانشجویان نشان داد که غیر تک فرزندها </a:t>
            </a:r>
            <a:r>
              <a:rPr lang="fa-IR" sz="3600" dirty="0">
                <a:solidFill>
                  <a:srgbClr val="FF0000"/>
                </a:solidFill>
                <a:cs typeface="B Nazanin" panose="00000400000000000000" pitchFamily="2" charset="-78"/>
              </a:rPr>
              <a:t>موقعیت شغلی </a:t>
            </a:r>
            <a:r>
              <a:rPr lang="fa-IR" sz="3600" dirty="0">
                <a:cs typeface="B Nazanin" panose="00000400000000000000" pitchFamily="2" charset="-78"/>
              </a:rPr>
              <a:t>بالاتری را کسب میکنند</a:t>
            </a:r>
          </a:p>
          <a:p>
            <a:pPr algn="r" rtl="1"/>
            <a:r>
              <a:rPr lang="fa-IR" sz="3600" dirty="0">
                <a:cs typeface="B Nazanin" panose="00000400000000000000" pitchFamily="2" charset="-78"/>
              </a:rPr>
              <a:t>بخاطر ضعف در تعامل با دیگران در فضای کاری </a:t>
            </a:r>
            <a:r>
              <a:rPr lang="fa-IR" sz="3600" dirty="0">
                <a:solidFill>
                  <a:srgbClr val="FF0000"/>
                </a:solidFill>
                <a:cs typeface="B Nazanin" panose="00000400000000000000" pitchFamily="2" charset="-78"/>
              </a:rPr>
              <a:t>توفیق کمتری </a:t>
            </a:r>
            <a:r>
              <a:rPr lang="fa-IR" sz="3600" dirty="0">
                <a:cs typeface="B Nazanin" panose="00000400000000000000" pitchFamily="2" charset="-78"/>
              </a:rPr>
              <a:t>دارند</a:t>
            </a: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2113539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cs typeface="B Titr" panose="00000700000000000000" pitchFamily="2" charset="-78"/>
              </a:rPr>
              <a:t>تک فرزند بودن، به خودی خود یک بیماری است</a:t>
            </a:r>
            <a:endParaRPr lang="en-US" dirty="0">
              <a:cs typeface="B Titr" panose="00000700000000000000" pitchFamily="2" charset="-78"/>
            </a:endParaRPr>
          </a:p>
        </p:txBody>
      </p:sp>
      <p:pic>
        <p:nvPicPr>
          <p:cNvPr id="5" name="Content Placeholder 4"/>
          <p:cNvPicPr>
            <a:picLocks noGrp="1" noChangeAspect="1"/>
          </p:cNvPicPr>
          <p:nvPr>
            <p:ph idx="1"/>
          </p:nvPr>
        </p:nvPicPr>
        <p:blipFill>
          <a:blip r:embed="rId2"/>
          <a:stretch>
            <a:fillRect/>
          </a:stretch>
        </p:blipFill>
        <p:spPr>
          <a:xfrm>
            <a:off x="952516" y="1435768"/>
            <a:ext cx="10286968" cy="4844627"/>
          </a:xfrm>
          <a:prstGeom prst="rect">
            <a:avLst/>
          </a:prstGeom>
        </p:spPr>
      </p:pic>
    </p:spTree>
    <p:extLst>
      <p:ext uri="{BB962C8B-B14F-4D97-AF65-F5344CB8AC3E}">
        <p14:creationId xmlns:p14="http://schemas.microsoft.com/office/powerpoint/2010/main" val="1521943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erli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ppt/theme/theme3.xml><?xml version="1.0" encoding="utf-8"?>
<a:theme xmlns:a="http://schemas.openxmlformats.org/drawingml/2006/main" name="2_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otalTime>3500</TotalTime>
  <Words>4880</Words>
  <Application>Microsoft Office PowerPoint</Application>
  <PresentationFormat>Widescreen</PresentationFormat>
  <Paragraphs>356</Paragraphs>
  <Slides>127</Slides>
  <Notes>0</Notes>
  <HiddenSlides>0</HiddenSlides>
  <MMClips>0</MMClips>
  <ScaleCrop>false</ScaleCrop>
  <HeadingPairs>
    <vt:vector size="6" baseType="variant">
      <vt:variant>
        <vt:lpstr>Fonts Used</vt:lpstr>
      </vt:variant>
      <vt:variant>
        <vt:i4>27</vt:i4>
      </vt:variant>
      <vt:variant>
        <vt:lpstr>Theme</vt:lpstr>
      </vt:variant>
      <vt:variant>
        <vt:i4>15</vt:i4>
      </vt:variant>
      <vt:variant>
        <vt:lpstr>Slide Titles</vt:lpstr>
      </vt:variant>
      <vt:variant>
        <vt:i4>127</vt:i4>
      </vt:variant>
    </vt:vector>
  </HeadingPairs>
  <TitlesOfParts>
    <vt:vector size="169" baseType="lpstr">
      <vt:lpstr>AdobePiStd</vt:lpstr>
      <vt:lpstr>ApolloMT</vt:lpstr>
      <vt:lpstr>Arial</vt:lpstr>
      <vt:lpstr>B Mitra</vt:lpstr>
      <vt:lpstr>B Nazanin</vt:lpstr>
      <vt:lpstr>B Titr</vt:lpstr>
      <vt:lpstr>B Zar</vt:lpstr>
      <vt:lpstr>BMitra</vt:lpstr>
      <vt:lpstr>Calibri</vt:lpstr>
      <vt:lpstr>Calibri Light</vt:lpstr>
      <vt:lpstr>Comic Sans MS</vt:lpstr>
      <vt:lpstr>ElsevierGulliver</vt:lpstr>
      <vt:lpstr>Georgia</vt:lpstr>
      <vt:lpstr>Goudy</vt:lpstr>
      <vt:lpstr>HelveticaNeueLTStd-Lt</vt:lpstr>
      <vt:lpstr>IranNastaliq</vt:lpstr>
      <vt:lpstr>IRANSans</vt:lpstr>
      <vt:lpstr>Lucida Sans Unicode</vt:lpstr>
      <vt:lpstr>MSTT315a36cce2T00+2</vt:lpstr>
      <vt:lpstr>MSTT31a2415116T00+2</vt:lpstr>
      <vt:lpstr>MsYekan</vt:lpstr>
      <vt:lpstr>nyt-imperial</vt:lpstr>
      <vt:lpstr>Proxima Nova Semi Bold</vt:lpstr>
      <vt:lpstr>Times New Roman</vt:lpstr>
      <vt:lpstr>TimesNewRomanPSMT</vt:lpstr>
      <vt:lpstr>Trebuchet MS</vt:lpstr>
      <vt:lpstr>Wamir</vt:lpstr>
      <vt:lpstr>Office Theme</vt:lpstr>
      <vt:lpstr>1_Berlin</vt:lpstr>
      <vt:lpstr>2_Berlin</vt:lpstr>
      <vt:lpstr>Berlin</vt:lpstr>
      <vt:lpstr>2_Office Theme</vt:lpstr>
      <vt:lpstr>1_Office Theme</vt:lpstr>
      <vt:lpstr>11_Office Theme</vt:lpstr>
      <vt:lpstr>4_Office Theme</vt:lpstr>
      <vt:lpstr>Retrospect</vt:lpstr>
      <vt:lpstr>12_Office Theme</vt:lpstr>
      <vt:lpstr>5_Office Theme</vt:lpstr>
      <vt:lpstr>Crayons</vt:lpstr>
      <vt:lpstr>7_Office Theme</vt:lpstr>
      <vt:lpstr>Default Design</vt:lpstr>
      <vt:lpstr>2_Default Design</vt:lpstr>
      <vt:lpstr>تک فرزندی و مشاوره فرزندآوری</vt:lpstr>
      <vt:lpstr>اهداف آموزشی</vt:lpstr>
      <vt:lpstr>PowerPoint Presentation</vt:lpstr>
      <vt:lpstr>افزایش تک فرزندی  یک تلنگر به جامعه است! مانند یک بارومتر که فشار را می‌سنجد!</vt:lpstr>
      <vt:lpstr>جایگاه کشور ها در رتبه بندی ویکی پدیا (درصد طلاق)؟</vt:lpstr>
      <vt:lpstr>PowerPoint Presentation</vt:lpstr>
      <vt:lpstr>PowerPoint Presentation</vt:lpstr>
      <vt:lpstr>PowerPoint Presentation</vt:lpstr>
      <vt:lpstr>فراوانی تک فرزندی مطلق</vt:lpstr>
      <vt:lpstr>مقایسه روند تک فرزندی در برخی کشورها</vt:lpstr>
      <vt:lpstr>درس آموخته های کره جنوبی با کمترین نرخ باروری دنیا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از تجارب کشورهای غربی درس بگیریم</vt:lpstr>
      <vt:lpstr>PowerPoint Presentation</vt:lpstr>
      <vt:lpstr>PowerPoint Presentation</vt:lpstr>
      <vt:lpstr>اصلاح نگرش ها و باورهای نادرست هدف اصلی آموزش سلامت است</vt:lpstr>
      <vt:lpstr>دو پارادایم فکری حاکم بر موضوع تک فرزندی</vt:lpstr>
      <vt:lpstr>PowerPoint Presentation</vt:lpstr>
      <vt:lpstr>PowerPoint Presentation</vt:lpstr>
      <vt:lpstr>Resource Dilution Model,</vt:lpstr>
      <vt:lpstr>Confluence Model</vt:lpstr>
      <vt:lpstr>PowerPoint Presentation</vt:lpstr>
      <vt:lpstr>قالب ذهنی جامعه حتی در دنیای غرب بد دانستن  تک فرزندی است</vt:lpstr>
      <vt:lpstr>PowerPoint Presentation</vt:lpstr>
      <vt:lpstr>PowerPoint Presentation</vt:lpstr>
      <vt:lpstr>PowerPoint Presentation</vt:lpstr>
      <vt:lpstr>PowerPoint Presentation</vt:lpstr>
      <vt:lpstr>نتیجه گیری و خلاصه بخش اول</vt:lpstr>
      <vt:lpstr>چه باید کرد؟</vt:lpstr>
      <vt:lpstr>PowerPoint Presentation</vt:lpstr>
      <vt:lpstr>عوامل مرتبط با قصد فرزندآوری</vt:lpstr>
      <vt:lpstr>PowerPoint Presentation</vt:lpstr>
      <vt:lpstr>PowerPoint Presentation</vt:lpstr>
      <vt:lpstr>PowerPoint Presentation</vt:lpstr>
      <vt:lpstr>عوامل خرد (یا میکرو) که به فرد یا زوج مربوط می شوند نظریه رفتار برنامه ریزی شده</vt:lpstr>
      <vt:lpstr>PowerPoint Presentation</vt:lpstr>
      <vt:lpstr>ریشه رفتارها در سه چیز است: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دو علت اصلی متفاوت بودن تک‌فرزندها</vt:lpstr>
      <vt:lpstr>PowerPoint Presentation</vt:lpstr>
      <vt:lpstr>Overindulgence Overprotection Failure to Discipline Overcompensation Seeking Perfection Treating Your Child like an Adult Overpraising</vt:lpstr>
      <vt:lpstr>Overindulgence  لوس کردن نادیده پنداری</vt:lpstr>
      <vt:lpstr>Overprotection  بیش حفاظتی</vt:lpstr>
      <vt:lpstr>Failure to Discipline  عدم اعمال مقررات و قواعد در خانه</vt:lpstr>
      <vt:lpstr>Seeking Perfection  کمال گرایی</vt:lpstr>
      <vt:lpstr>Overcompensation  بیش جبرانی</vt:lpstr>
      <vt:lpstr>Treating Your Child  like an Adult  بزرگانه رفتار کردن</vt:lpstr>
      <vt:lpstr>Overpraising  بیش تحسینی</vt:lpstr>
      <vt:lpstr>PowerPoint Presentation</vt:lpstr>
      <vt:lpstr> "Effects of China's One Child Policy on its children". Science Daily. 10 January 2013. Retrieved 2 December 2015. </vt:lpstr>
      <vt:lpstr>افزایش احتمال بروز پیش‌زمینه‌های دیابت، سکتة قلبی و سکتة مغزی (سندرم متابولیک)</vt:lpstr>
      <vt:lpstr>افزایش احتمال بروز مشکلات حرکتی</vt:lpstr>
      <vt:lpstr>افزایش احتمال بروز روماتیسم مفصلی جوانان (1.6 برابر)</vt:lpstr>
      <vt:lpstr>افزایش احتمال کوتاهی قد</vt:lpstr>
      <vt:lpstr>طول عمر کوتاه‌تر</vt:lpstr>
      <vt:lpstr>افزایش احتمال چاقی</vt:lpstr>
      <vt:lpstr>افزایش احتمال بیماری‌هایی همچون تب، سرماخوردگی و اسهال</vt:lpstr>
      <vt:lpstr>افزایش احتمال ابتلا به اختلالات شخصیتی</vt:lpstr>
      <vt:lpstr>افزایش احتمال وقوع اختلالات گفتاری در کودک</vt:lpstr>
      <vt:lpstr>کمتربودن آمادگی جسمانی و تناسب اندام</vt:lpstr>
      <vt:lpstr>بالاتربودن احتمال مشکلات سلامت روان و تاب‌آوری کمتر در کودکان تک‌فرزند</vt:lpstr>
      <vt:lpstr>افزایش احتمال علایم افسردگی و اضطراب در دانشجویان و دانش‌آموزان تک‌فرزند</vt:lpstr>
      <vt:lpstr>افزایش احتمال مشکلات عاطفی و مشکلات رفتاری در کودکان دبستانی تک‌فرزند</vt:lpstr>
      <vt:lpstr>PowerPoint Presentation</vt:lpstr>
      <vt:lpstr>کمتربودن نمرة شاخص‌های تکامل دوران کودکی و آمادگی برای مدرسه </vt:lpstr>
      <vt:lpstr>احتمال افزایش طول محوری چشم و نزدیک‌بینی</vt:lpstr>
      <vt:lpstr>آسیب به والدین</vt:lpstr>
      <vt:lpstr>افزایش احتمال ابتلا به بیماری‌های مزمن جسمی و روانی در والدینی که تک‌فرزند خود را از دست داده‌اند.</vt:lpstr>
      <vt:lpstr>دلهره و نگرانی مستمر از احتمال مرگ تک‌فرزند در زمان حیات والدین</vt:lpstr>
      <vt:lpstr>محدودیت افراد تک‌فرزند در رسیدگی به پدر و مادر سالمند</vt:lpstr>
      <vt:lpstr>آسیبهای اجتماعی و سایر مشکلات اجتماعی ناشی از تکفرزندی</vt:lpstr>
      <vt:lpstr>PowerPoint Presentation</vt:lpstr>
      <vt:lpstr>افزایش احتمال طلاق در سنین بزرگ‌سالی</vt:lpstr>
      <vt:lpstr>مطالعه 57 هزار نفر در دوره 40 ساله در ایالت اوهایوی آمریکا</vt:lpstr>
      <vt:lpstr>افزایش احتمال ارتکاب به جرائم خشونت‌آمیز در پسران تک‌فرزند</vt:lpstr>
      <vt:lpstr>بالاتربودن احتمال انحرافات اخلاقی و جنسی </vt:lpstr>
      <vt:lpstr>افزایش احتمال اعتیاد به گوشی هوشمند</vt:lpstr>
      <vt:lpstr>ضعیف‌تربودن عملکرد تحصیلی</vt:lpstr>
      <vt:lpstr>تغییر در برخی شاخص‌های رفتاری در سطح جامعه</vt:lpstr>
      <vt:lpstr>سندرم امپراطور کوچولو</vt:lpstr>
      <vt:lpstr>بمب ساعتی رفتاری</vt:lpstr>
      <vt:lpstr>کم‌شدن احتمالی میانگین ضریب هوشی جامعه</vt:lpstr>
      <vt:lpstr>تأثیر منفی تک‌فرزندی بر سرمایة اجتماعی</vt:lpstr>
      <vt:lpstr>PowerPoint Presentation</vt:lpstr>
      <vt:lpstr>PowerPoint Presentation</vt:lpstr>
      <vt:lpstr>تک فرزند بودن، به خودی خود یک بیماری است</vt:lpstr>
      <vt:lpstr>مشاوره فرزندآوری برای تک فرزندی</vt:lpstr>
      <vt:lpstr>تعریف مشاوره (راهنمایی)</vt:lpstr>
      <vt:lpstr>تعریف مشاوره (راهنمایی)</vt:lpstr>
      <vt:lpstr>تفاوت بین مشاوره فرزندآوری و مشاوره روانشناسی</vt:lpstr>
      <vt:lpstr>PowerPoint Presentation</vt:lpstr>
      <vt:lpstr>چند خصوصیت راهنمایی</vt:lpstr>
      <vt:lpstr>PowerPoint Presentation</vt:lpstr>
      <vt:lpstr>تفاوت بین راهنمایی و انتقال اطلاعات</vt:lpstr>
      <vt:lpstr>مشاوره بر دو نوع اصلی است: مستقیم، غیر مستقیم </vt:lpstr>
      <vt:lpstr>استفاده ار درس آموخته های مشاوره تنظیم خانواده</vt:lpstr>
      <vt:lpstr>PowerPoint Presentation</vt:lpstr>
      <vt:lpstr>PowerPoint Presentation</vt:lpstr>
      <vt:lpstr>Avoiding Information Overload</vt:lpstr>
      <vt:lpstr>Using and Providing Memory Aids</vt:lpstr>
      <vt:lpstr>الگوی تغییر رفتار پیشنهادی با توجه به شرایط و نوع رفتار</vt:lpstr>
      <vt:lpstr>Healthcare professionals</vt:lpstr>
      <vt:lpstr>نشستن راست قامت نه به جلو ( پرخاشگر) ونه به عقب (متکبر) اسم فرد </vt:lpstr>
      <vt:lpstr>British Journal of General Practice,</vt:lpstr>
      <vt:lpstr>PowerPoint Presentation</vt:lpstr>
      <vt:lpstr>آنچه نمی‌گوییم از آنچه می‌گوییم مهمتر است</vt:lpstr>
      <vt:lpstr>شروع مکالمه تلفنی</vt:lpstr>
      <vt:lpstr>فامیل افراد</vt:lpstr>
      <vt:lpstr>از چه کلماتی استفاده ننماییم؟</vt:lpstr>
      <vt:lpstr>لحن و آهنگ صدا</vt:lpstr>
      <vt:lpstr>یکی از مهمترین موانع ارتباطی در مراکز بهداشتی صفحه مانیتور است!</vt:lpstr>
      <vt:lpstr>Psychological Reactanceمقاومت القایی روانی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125</cp:revision>
  <dcterms:created xsi:type="dcterms:W3CDTF">2024-01-26T12:51:56Z</dcterms:created>
  <dcterms:modified xsi:type="dcterms:W3CDTF">2024-02-05T05:00:34Z</dcterms:modified>
</cp:coreProperties>
</file>